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66" r:id="rId2"/>
    <p:sldId id="279" r:id="rId3"/>
    <p:sldId id="267" r:id="rId4"/>
    <p:sldId id="280" r:id="rId5"/>
    <p:sldId id="281" r:id="rId6"/>
    <p:sldId id="5073" r:id="rId7"/>
    <p:sldId id="5074" r:id="rId8"/>
    <p:sldId id="5094" r:id="rId9"/>
    <p:sldId id="5926" r:id="rId10"/>
    <p:sldId id="284" r:id="rId11"/>
    <p:sldId id="285" r:id="rId12"/>
    <p:sldId id="286" r:id="rId13"/>
    <p:sldId id="5137" r:id="rId14"/>
    <p:sldId id="5117" r:id="rId15"/>
    <p:sldId id="2147470633" r:id="rId16"/>
    <p:sldId id="5925" r:id="rId17"/>
    <p:sldId id="2147470635" r:id="rId18"/>
    <p:sldId id="2147470634" r:id="rId19"/>
    <p:sldId id="5107" r:id="rId20"/>
    <p:sldId id="5108" r:id="rId21"/>
    <p:sldId id="5109" r:id="rId22"/>
    <p:sldId id="5110" r:id="rId23"/>
    <p:sldId id="5111" r:id="rId24"/>
    <p:sldId id="2147470629" r:id="rId25"/>
    <p:sldId id="2147470630" r:id="rId26"/>
    <p:sldId id="2147470627" r:id="rId27"/>
    <p:sldId id="5493" r:id="rId28"/>
    <p:sldId id="2147470628" r:id="rId29"/>
    <p:sldId id="2147470631" r:id="rId30"/>
    <p:sldId id="2147470636" r:id="rId31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3"/>
    </p:embeddedFont>
    <p:embeddedFont>
      <p:font typeface="Garamond" panose="02020404030301010803" pitchFamily="18" charset="0"/>
      <p:regular r:id="rId34"/>
      <p:bold r:id="rId35"/>
      <p:italic r:id="rId36"/>
      <p:bold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3366FF"/>
    <a:srgbClr val="800000"/>
    <a:srgbClr val="008001"/>
    <a:srgbClr val="8000FF"/>
    <a:srgbClr val="660065"/>
    <a:srgbClr val="C00000"/>
    <a:srgbClr val="72AAE0"/>
    <a:srgbClr val="002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36"/>
    <p:restoredTop sz="94617"/>
  </p:normalViewPr>
  <p:slideViewPr>
    <p:cSldViewPr snapToGrid="0">
      <p:cViewPr varScale="1">
        <p:scale>
          <a:sx n="257" d="100"/>
          <a:sy n="257" d="100"/>
        </p:scale>
        <p:origin x="1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Time Breakdown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024-F743-8422-BA30613C1E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024-F743-8422-BA30613C1E16}"/>
              </c:ext>
            </c:extLst>
          </c:dPt>
          <c:dLbls>
            <c:dLbl>
              <c:idx val="0"/>
              <c:layout>
                <c:manualLayout>
                  <c:x val="-0.22941122789550458"/>
                  <c:y val="-9.70688591923764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24-F743-8422-BA30613C1E16}"/>
                </c:ext>
              </c:extLst>
            </c:dLbl>
            <c:dLbl>
              <c:idx val="1"/>
              <c:layout>
                <c:manualLayout>
                  <c:x val="0.19305732512467008"/>
                  <c:y val="7.27311644665777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24-F743-8422-BA30613C1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Critique and Discussion</c:v>
                </c:pt>
                <c:pt idx="1">
                  <c:v>Summary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24-F743-8422-BA30613C1E16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4448B-0A34-BB4F-A498-235E7882CA76}" type="datetimeFigureOut">
              <a:rPr lang="en-US" smtClean="0"/>
              <a:t>4/27/26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025D5-0E2A-444E-B9F9-EA464A4AF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36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025D5-0E2A-444E-B9F9-EA464A4AF9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5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117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6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166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76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73AD7-D932-2641-9FAC-D90A34A34A6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279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70A78-B9E2-4BD1-B31C-B258EEC4826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5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70A78-B9E2-4BD1-B31C-B258EEC4826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9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FC42F-360A-BA98-D6B1-56215B9C8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E3029-40E7-94AF-5E9D-8C1FFCBEF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22EDDD-F783-7704-F018-9325C3D293F0}"/>
              </a:ext>
            </a:extLst>
          </p:cNvPr>
          <p:cNvCxnSpPr/>
          <p:nvPr userDrawn="1"/>
        </p:nvCxnSpPr>
        <p:spPr>
          <a:xfrm>
            <a:off x="-32658" y="3509963"/>
            <a:ext cx="9764486" cy="0"/>
          </a:xfrm>
          <a:prstGeom prst="line">
            <a:avLst/>
          </a:prstGeom>
          <a:ln w="57150">
            <a:solidFill>
              <a:srgbClr val="00254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ue logo with a sailboat and a black background&#10;&#10;AI-generated content may be incorrect.">
            <a:extLst>
              <a:ext uri="{FF2B5EF4-FFF2-40B4-BE49-F238E27FC236}">
                <a16:creationId xmlns:a16="http://schemas.microsoft.com/office/drawing/2014/main" id="{43023772-8736-53C3-14EF-0C19D762A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4568"/>
            <a:ext cx="852055" cy="465176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0E2166E-AF9F-5049-7B00-0AC921518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0857" y="6435869"/>
            <a:ext cx="1430578" cy="36086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2DAE733-8A47-6445-F9AB-F930652A92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9" y="6297472"/>
            <a:ext cx="637662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E412EA-D0BA-0526-3C81-F74DF17AF9EE}"/>
              </a:ext>
            </a:extLst>
          </p:cNvPr>
          <p:cNvSpPr txBox="1"/>
          <p:nvPr userDrawn="1"/>
        </p:nvSpPr>
        <p:spPr>
          <a:xfrm>
            <a:off x="1421660" y="6378079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Montserrat" pitchFamily="2" charset="77"/>
              </a:rPr>
              <a:t>ROOTSEC</a:t>
            </a:r>
          </a:p>
        </p:txBody>
      </p:sp>
      <p:pic>
        <p:nvPicPr>
          <p:cNvPr id="13" name="Picture 12" descr="A blue bird with a black background&#10;&#10;AI-generated content may be incorrect.">
            <a:extLst>
              <a:ext uri="{FF2B5EF4-FFF2-40B4-BE49-F238E27FC236}">
                <a16:creationId xmlns:a16="http://schemas.microsoft.com/office/drawing/2014/main" id="{434AE1CF-496A-C1C9-6E4C-0AAAADD576F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34028" y="6336260"/>
            <a:ext cx="1189933" cy="5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49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A046-1B4F-295F-FF6C-D176C70E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805"/>
          </a:xfrm>
        </p:spPr>
        <p:txBody>
          <a:bodyPr/>
          <a:lstStyle>
            <a:lvl1pPr>
              <a:defRPr>
                <a:solidFill>
                  <a:srgbClr val="002543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CED38-F0DF-DCAE-EF8E-513239907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4805"/>
            <a:ext cx="12192000" cy="54421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E99F8-FFDA-DFD8-1025-328545BA2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56987" y="6226606"/>
            <a:ext cx="5934269" cy="63139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E416A-CD31-4FCC-8C6B-7683A3E0933E}"/>
              </a:ext>
            </a:extLst>
          </p:cNvPr>
          <p:cNvSpPr txBox="1"/>
          <p:nvPr userDrawn="1"/>
        </p:nvSpPr>
        <p:spPr>
          <a:xfrm>
            <a:off x="11508455" y="6488667"/>
            <a:ext cx="68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B07E18F-B455-1D40-9284-12970BE23C1A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7" name="Picture 6" descr="A blue logo with a sailboat and a black background&#10;&#10;AI-generated content may be incorrect.">
            <a:extLst>
              <a:ext uri="{FF2B5EF4-FFF2-40B4-BE49-F238E27FC236}">
                <a16:creationId xmlns:a16="http://schemas.microsoft.com/office/drawing/2014/main" id="{F396FCC6-A78D-FE71-5F3D-D7E6137D27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4568"/>
            <a:ext cx="852055" cy="465176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6DE3ABC-F56B-259B-7C10-4AED75EF7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0857" y="6435869"/>
            <a:ext cx="1430578" cy="36086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A8D3F1-FF09-81B2-2635-7BAEE5B30F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9" y="6297472"/>
            <a:ext cx="637662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623681-8D88-A05A-4E42-497AB1778EAD}"/>
              </a:ext>
            </a:extLst>
          </p:cNvPr>
          <p:cNvSpPr txBox="1"/>
          <p:nvPr userDrawn="1"/>
        </p:nvSpPr>
        <p:spPr>
          <a:xfrm>
            <a:off x="1421660" y="6378079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Montserrat" pitchFamily="2" charset="77"/>
              </a:rPr>
              <a:t>ROOTSEC</a:t>
            </a:r>
          </a:p>
        </p:txBody>
      </p:sp>
      <p:pic>
        <p:nvPicPr>
          <p:cNvPr id="12" name="Picture 11" descr="A blue bird with a black background&#10;&#10;AI-generated content may be incorrect.">
            <a:extLst>
              <a:ext uri="{FF2B5EF4-FFF2-40B4-BE49-F238E27FC236}">
                <a16:creationId xmlns:a16="http://schemas.microsoft.com/office/drawing/2014/main" id="{09E83DA5-A6DC-81BC-9B76-D31D13B510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34028" y="6336260"/>
            <a:ext cx="1189933" cy="5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1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9E941-DC8A-63B5-0B28-FBDF28C02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772590"/>
            <a:ext cx="6019800" cy="5381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BEE487-120D-4A92-A75E-C2534FA04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772590"/>
            <a:ext cx="6019800" cy="5381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043C5-E180-23F3-53A2-565E7041B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19800" y="6319648"/>
            <a:ext cx="5580888" cy="5486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D31080-0A8D-647F-E8F0-273ACA6D2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4805"/>
          </a:xfrm>
        </p:spPr>
        <p:txBody>
          <a:bodyPr/>
          <a:lstStyle>
            <a:lvl1pPr>
              <a:defRPr>
                <a:solidFill>
                  <a:srgbClr val="002543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32C5F-C751-A859-9ABF-A2ECF6A43506}"/>
              </a:ext>
            </a:extLst>
          </p:cNvPr>
          <p:cNvSpPr txBox="1"/>
          <p:nvPr userDrawn="1"/>
        </p:nvSpPr>
        <p:spPr>
          <a:xfrm>
            <a:off x="11508455" y="6488667"/>
            <a:ext cx="68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B07E18F-B455-1D40-9284-12970BE23C1A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1" name="Picture 10" descr="A blue logo with a sailboat and a black background&#10;&#10;AI-generated content may be incorrect.">
            <a:extLst>
              <a:ext uri="{FF2B5EF4-FFF2-40B4-BE49-F238E27FC236}">
                <a16:creationId xmlns:a16="http://schemas.microsoft.com/office/drawing/2014/main" id="{457A767F-6520-359E-FB54-DCABA02B0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4568"/>
            <a:ext cx="852055" cy="465176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0BBAC50-2736-C33E-D929-BC257FCC1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0857" y="6435869"/>
            <a:ext cx="1430578" cy="36086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B8BBEB3-D882-8EAE-F79C-7A33F0A2FB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9" y="6297472"/>
            <a:ext cx="637662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14C82A-1268-4693-CC5C-DBC9F2D78DA7}"/>
              </a:ext>
            </a:extLst>
          </p:cNvPr>
          <p:cNvSpPr txBox="1"/>
          <p:nvPr userDrawn="1"/>
        </p:nvSpPr>
        <p:spPr>
          <a:xfrm>
            <a:off x="1421660" y="6378079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Montserrat" pitchFamily="2" charset="77"/>
              </a:rPr>
              <a:t>ROOTSEC</a:t>
            </a:r>
          </a:p>
        </p:txBody>
      </p:sp>
      <p:pic>
        <p:nvPicPr>
          <p:cNvPr id="18" name="Picture 17" descr="A blue bird with a black background&#10;&#10;AI-generated content may be incorrect.">
            <a:extLst>
              <a:ext uri="{FF2B5EF4-FFF2-40B4-BE49-F238E27FC236}">
                <a16:creationId xmlns:a16="http://schemas.microsoft.com/office/drawing/2014/main" id="{66C0856B-D502-F57B-8E7A-970CE8D522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34028" y="6336260"/>
            <a:ext cx="1189933" cy="5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6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3DDB-B284-AEB7-70FD-11877B21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48D6FA-90AB-BF50-9D6B-DF950E7C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37187" y="6492875"/>
            <a:ext cx="102082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587BB-1F4F-EC04-E440-E87465AD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71592" y="6492875"/>
            <a:ext cx="456559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1CA1AD-CCE5-D255-6ACA-8AD46966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AC09-C3CB-F942-B08B-C6B53CB4879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blue logo with a sailboat and a black background&#10;&#10;AI-generated content may be incorrect.">
            <a:extLst>
              <a:ext uri="{FF2B5EF4-FFF2-40B4-BE49-F238E27FC236}">
                <a16:creationId xmlns:a16="http://schemas.microsoft.com/office/drawing/2014/main" id="{11E1F269-CBBD-E406-B6C7-F0593789A2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4568"/>
            <a:ext cx="852055" cy="465176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CCB49B8-D6D2-D38B-F19B-39B7C6E8B3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0857" y="6435869"/>
            <a:ext cx="1430578" cy="36086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1D6BEB2-1AF8-5F2A-EBDC-1FAF5190B5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9" y="6297472"/>
            <a:ext cx="637662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673832-4339-83D1-B132-1FEB9D9E8A34}"/>
              </a:ext>
            </a:extLst>
          </p:cNvPr>
          <p:cNvSpPr txBox="1"/>
          <p:nvPr userDrawn="1"/>
        </p:nvSpPr>
        <p:spPr>
          <a:xfrm>
            <a:off x="1421660" y="6378079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>
                <a:latin typeface="Montserrat" pitchFamily="2" charset="77"/>
              </a:rPr>
              <a:t>ROOTSEC</a:t>
            </a:r>
          </a:p>
        </p:txBody>
      </p:sp>
      <p:pic>
        <p:nvPicPr>
          <p:cNvPr id="15" name="Picture 14" descr="A blue bird with a black background&#10;&#10;AI-generated content may be incorrect.">
            <a:extLst>
              <a:ext uri="{FF2B5EF4-FFF2-40B4-BE49-F238E27FC236}">
                <a16:creationId xmlns:a16="http://schemas.microsoft.com/office/drawing/2014/main" id="{D08D8186-4F16-3F9E-9F8F-0251FEA7CE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34028" y="6336260"/>
            <a:ext cx="1189933" cy="52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4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9D28A-95F3-F245-A05F-06A13CF58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CCA66-CE71-106E-025A-C76A49CCE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681038"/>
            <a:ext cx="12192000" cy="5495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DC7AD-62B2-6B23-3F64-C0AA89D6E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9152" y="6492875"/>
            <a:ext cx="91988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EED70-D203-F02F-1163-F2948CF07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8016" y="6492875"/>
            <a:ext cx="633984" cy="3468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6EAC09-C3CB-F942-B08B-C6B53CB48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6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2543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stanford.edu/~kayvonf/misc/cleartalktip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ONTVHA4kV4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people.inf.ethz.ch/omutlu/pub/RowHammerUnderReducedWordlineVoltage_dsn22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safari.ethz.ch/architecture_seminar/spring2024/lib/exe/fetch.php?media=giray-seminarclass-spring2024-rowhammerunderreducedwordlinevoltage-dsn22-beforelecture.pdf" TargetMode="External"/><Relationship Id="rId4" Type="http://schemas.openxmlformats.org/officeDocument/2006/relationships/hyperlink" Target="https://safari.ethz.ch/architecture_seminar/spring2024/lib/exe/fetch.php?media=giray-seminarclass-spring2024-rowhammerunderreducedwordlinevoltage-dsn22-beforelecture.pptx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ms.cispa.saarland/comparch_s26/materials/" TargetMode="External"/><Relationship Id="rId2" Type="http://schemas.openxmlformats.org/officeDocument/2006/relationships/hyperlink" Target="https://cms.cispa.saarland/comparch_s26/2/Paper_Lis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ms.cispa.saarland/comparch_s26/exam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2B04E3-656C-FA8E-B1AD-D5761F4ED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Computer Architecture </a:t>
            </a:r>
            <a:br>
              <a:rPr lang="en-US" dirty="0"/>
            </a:br>
            <a:r>
              <a:rPr lang="en-US" sz="4800" dirty="0"/>
              <a:t>Seminar/Proseminar</a:t>
            </a:r>
            <a:br>
              <a:rPr lang="en-US" sz="4800" dirty="0"/>
            </a:br>
            <a:r>
              <a:rPr lang="en-US" sz="4400" dirty="0"/>
              <a:t>Lecture 1a: Introduction and Logistics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FAAE74-01F5-3451-F1BA-D457A1A1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A. Giray Yaglikci</a:t>
            </a:r>
          </a:p>
          <a:p>
            <a:r>
              <a:rPr lang="en-US" dirty="0"/>
              <a:t>27 April 2026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9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2D20F128-DF3F-884C-95FA-C5844BEC3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Anatomy of a Good Paper Review (Talk)</a:t>
            </a:r>
          </a:p>
        </p:txBody>
      </p:sp>
      <p:sp>
        <p:nvSpPr>
          <p:cNvPr id="38914" name="Content Placeholder 2">
            <a:extLst>
              <a:ext uri="{FF2B5EF4-FFF2-40B4-BE49-F238E27FC236}">
                <a16:creationId xmlns:a16="http://schemas.microsoft.com/office/drawing/2014/main" id="{7E3F01AD-7EF3-2D41-B86F-A3E245D2E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Title, Authors, Venue </a:t>
            </a:r>
          </a:p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Summary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What is the problem the paper is trying to solve? 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What are the key ideas of the paper? Key insights?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What are the key mechanisms? What is the implementation?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What are the key results? Key conclusions?</a:t>
            </a:r>
          </a:p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Strengths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ea typeface="ＭＳ Ｐゴシック" panose="020B0600070205080204" pitchFamily="34" charset="-128"/>
              </a:rPr>
              <a:t>(most important ones)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Does the paper solve the problem well? Is it well written? </a:t>
            </a:r>
            <a:r>
              <a:rPr lang="is-IS" altLang="en-US" sz="2000" dirty="0">
                <a:ea typeface="ＭＳ Ｐゴシック" panose="020B0600070205080204" pitchFamily="34" charset="-128"/>
              </a:rPr>
              <a:t>…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</a:p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Weaknesses</a:t>
            </a:r>
            <a:r>
              <a:rPr lang="en-US" altLang="en-US" sz="2400" dirty="0">
                <a:ea typeface="ＭＳ Ｐゴシック" panose="020B0600070205080204" pitchFamily="34" charset="-128"/>
              </a:rPr>
              <a:t> (most important ones)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This is where you should </a:t>
            </a:r>
            <a:r>
              <a:rPr lang="en-US" altLang="en-US" sz="2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think critically</a:t>
            </a:r>
            <a:r>
              <a:rPr lang="en-US" altLang="en-US" sz="2000" dirty="0">
                <a:ea typeface="ＭＳ Ｐゴシック" panose="020B0600070205080204" pitchFamily="34" charset="-128"/>
              </a:rPr>
              <a:t>. Every paper/idea has a weakness. This does not mean the paper is bad. It means that there is room for improvement and future research can accomplish this. </a:t>
            </a:r>
          </a:p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Thoughts/Ideas: </a:t>
            </a:r>
            <a:r>
              <a:rPr lang="en-US" altLang="en-US" sz="2400" dirty="0">
                <a:ea typeface="ＭＳ Ｐゴシック" panose="020B0600070205080204" pitchFamily="34" charset="-128"/>
              </a:rPr>
              <a:t>Can you do better? Present your ideas.</a:t>
            </a:r>
          </a:p>
          <a:p>
            <a:pPr>
              <a:buClr>
                <a:schemeClr val="tx1"/>
              </a:buClr>
            </a:pPr>
            <a:r>
              <a:rPr lang="en-US" altLang="en-US" sz="2400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Takeaways:</a:t>
            </a:r>
            <a:r>
              <a:rPr lang="en-US" altLang="en-US" sz="2400" dirty="0">
                <a:ea typeface="ＭＳ Ｐゴシック" panose="020B0600070205080204" pitchFamily="34" charset="-128"/>
              </a:rPr>
              <a:t> What you learned/enjoyed/disliked? Why? </a:t>
            </a:r>
          </a:p>
          <a:p>
            <a:pPr>
              <a:spcBef>
                <a:spcPts val="0"/>
              </a:spcBef>
              <a:buClr>
                <a:schemeClr val="tx1"/>
              </a:buClr>
            </a:pPr>
            <a:r>
              <a:rPr lang="en-US" altLang="en-US" sz="24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Discussion starters and questions</a:t>
            </a:r>
            <a:endParaRPr lang="en-US" altLang="en-US" sz="1400" dirty="0">
              <a:solidFill>
                <a:srgbClr val="C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33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0AD9D7F0-B34B-754E-8D20-77A3EA52E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Paper Discussion Format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7898DF-008D-572B-9B04-2B122F802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4805"/>
            <a:ext cx="6230203" cy="57478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Problem &amp; Goal</a:t>
            </a:r>
          </a:p>
          <a:p>
            <a:r>
              <a:rPr lang="en-US" dirty="0"/>
              <a:t>Key Ideas/Solution</a:t>
            </a:r>
          </a:p>
          <a:p>
            <a:r>
              <a:rPr lang="en-US" dirty="0"/>
              <a:t>Novelty</a:t>
            </a:r>
          </a:p>
          <a:p>
            <a:r>
              <a:rPr lang="en-US" dirty="0"/>
              <a:t>Mechanisms &amp; Implementation</a:t>
            </a:r>
          </a:p>
          <a:p>
            <a:r>
              <a:rPr lang="en-US" dirty="0"/>
              <a:t>Major Results</a:t>
            </a:r>
          </a:p>
          <a:p>
            <a:r>
              <a:rPr lang="en-US" dirty="0"/>
              <a:t>Takeaways/Conclusions</a:t>
            </a:r>
          </a:p>
          <a:p>
            <a:endParaRPr lang="en-US" sz="1500" dirty="0"/>
          </a:p>
          <a:p>
            <a:r>
              <a:rPr lang="en-US" dirty="0"/>
              <a:t>Strengths</a:t>
            </a:r>
          </a:p>
          <a:p>
            <a:r>
              <a:rPr lang="en-US" dirty="0"/>
              <a:t>Weaknesses</a:t>
            </a:r>
          </a:p>
          <a:p>
            <a:endParaRPr lang="en-US" sz="1500" dirty="0"/>
          </a:p>
          <a:p>
            <a:r>
              <a:rPr lang="en-US" dirty="0"/>
              <a:t>The paper’s significance in the literature</a:t>
            </a:r>
          </a:p>
          <a:p>
            <a:r>
              <a:rPr lang="en-US" dirty="0"/>
              <a:t>New ideas/problems</a:t>
            </a:r>
          </a:p>
          <a:p>
            <a:r>
              <a:rPr lang="en-US" dirty="0"/>
              <a:t>Brainstorming and Discussion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A8D15902-18AB-8C4C-8194-D2894F60AA77}"/>
              </a:ext>
            </a:extLst>
          </p:cNvPr>
          <p:cNvSpPr/>
          <p:nvPr/>
        </p:nvSpPr>
        <p:spPr>
          <a:xfrm>
            <a:off x="5791200" y="3629293"/>
            <a:ext cx="609600" cy="831343"/>
          </a:xfrm>
          <a:prstGeom prst="rightBrace">
            <a:avLst>
              <a:gd name="adj1" fmla="val 13804"/>
              <a:gd name="adj2" fmla="val 50000"/>
            </a:avLst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9" name="TextBox 5">
            <a:extLst>
              <a:ext uri="{FF2B5EF4-FFF2-40B4-BE49-F238E27FC236}">
                <a16:creationId xmlns:a16="http://schemas.microsoft.com/office/drawing/2014/main" id="{6B02A78E-4CFF-F842-A101-35450D36D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758" y="1891550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b="1" dirty="0">
                <a:solidFill>
                  <a:srgbClr val="000000"/>
                </a:solidFill>
                <a:latin typeface="+mn-lt"/>
              </a:rPr>
              <a:t>~20 min Summary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75D80B6-035F-7F4C-980A-65F6E2AF492C}"/>
              </a:ext>
            </a:extLst>
          </p:cNvPr>
          <p:cNvSpPr/>
          <p:nvPr/>
        </p:nvSpPr>
        <p:spPr>
          <a:xfrm>
            <a:off x="5791200" y="865083"/>
            <a:ext cx="609600" cy="2514600"/>
          </a:xfrm>
          <a:prstGeom prst="rightBrace">
            <a:avLst>
              <a:gd name="adj1" fmla="val 13804"/>
              <a:gd name="adj2" fmla="val 50000"/>
            </a:avLst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51" name="TextBox 8">
            <a:extLst>
              <a:ext uri="{FF2B5EF4-FFF2-40B4-BE49-F238E27FC236}">
                <a16:creationId xmlns:a16="http://schemas.microsoft.com/office/drawing/2014/main" id="{54F0BB36-CAB4-1548-9158-8B3B0F024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758" y="5275047"/>
            <a:ext cx="312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b="1" dirty="0">
                <a:solidFill>
                  <a:srgbClr val="000000"/>
                </a:solidFill>
                <a:latin typeface="+mn-lt"/>
              </a:rPr>
              <a:t>~15 min Discussion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7142898-9866-B0F5-8A36-FBFC6FD19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542869"/>
              </p:ext>
            </p:extLst>
          </p:nvPr>
        </p:nvGraphicFramePr>
        <p:xfrm>
          <a:off x="8421233" y="389834"/>
          <a:ext cx="4262651" cy="412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ight Brace 3">
            <a:extLst>
              <a:ext uri="{FF2B5EF4-FFF2-40B4-BE49-F238E27FC236}">
                <a16:creationId xmlns:a16="http://schemas.microsoft.com/office/drawing/2014/main" id="{B591625B-3DB4-08B2-0822-7C05BC4FA412}"/>
              </a:ext>
            </a:extLst>
          </p:cNvPr>
          <p:cNvSpPr/>
          <p:nvPr/>
        </p:nvSpPr>
        <p:spPr>
          <a:xfrm>
            <a:off x="5791200" y="4904956"/>
            <a:ext cx="609600" cy="1218239"/>
          </a:xfrm>
          <a:prstGeom prst="rightBrace">
            <a:avLst>
              <a:gd name="adj1" fmla="val 13804"/>
              <a:gd name="adj2" fmla="val 50000"/>
            </a:avLst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3D676-C735-A16F-8994-0CA50453ECD2}"/>
              </a:ext>
            </a:extLst>
          </p:cNvPr>
          <p:cNvSpPr txBox="1"/>
          <p:nvPr/>
        </p:nvSpPr>
        <p:spPr>
          <a:xfrm>
            <a:off x="6437758" y="3814131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b="1" dirty="0">
                <a:solidFill>
                  <a:srgbClr val="000000"/>
                </a:solidFill>
              </a:rPr>
              <a:t>~5 min Critique</a:t>
            </a:r>
          </a:p>
        </p:txBody>
      </p:sp>
    </p:spTree>
    <p:extLst>
      <p:ext uri="{BB962C8B-B14F-4D97-AF65-F5344CB8AC3E}">
        <p14:creationId xmlns:p14="http://schemas.microsoft.com/office/powerpoint/2010/main" val="2562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 animBg="1"/>
      <p:bldP spid="31749" grpId="0"/>
      <p:bldP spid="9" grpId="0" animBg="1"/>
      <p:bldP spid="31751" grpId="0"/>
      <p:bldGraphic spid="3" grpId="0">
        <p:bldAsOne/>
      </p:bldGraphic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0DDE946F-4AEC-774D-83A6-521413145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More Advice on Paper Review/Talk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9142D964-D6BE-2C4F-856E-D7FA9724A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altLang="en-US" dirty="0">
                <a:ea typeface="ＭＳ Ｐゴシック" panose="020B0600070205080204" pitchFamily="34" charset="-128"/>
              </a:rPr>
              <a:t>When doing the paper reviews and analyses, </a:t>
            </a:r>
            <a:r>
              <a:rPr lang="en-US" altLang="en-US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be very critical</a:t>
            </a:r>
          </a:p>
          <a:p>
            <a:pPr>
              <a:buClr>
                <a:schemeClr val="tx1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Always think about better ways </a:t>
            </a:r>
            <a:r>
              <a:rPr lang="en-US" altLang="en-US" dirty="0">
                <a:ea typeface="ＭＳ Ｐゴシック" panose="020B0600070205080204" pitchFamily="34" charset="-128"/>
              </a:rPr>
              <a:t>of solving the problem or related problems</a:t>
            </a:r>
          </a:p>
          <a:p>
            <a:pPr lvl="1">
              <a:buClr>
                <a:schemeClr val="tx1"/>
              </a:buClr>
            </a:pPr>
            <a:r>
              <a:rPr lang="en-US" altLang="en-US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Question the problem </a:t>
            </a:r>
            <a:r>
              <a:rPr lang="en-US" altLang="en-US" dirty="0">
                <a:ea typeface="ＭＳ Ｐゴシック" panose="020B0600070205080204" pitchFamily="34" charset="-128"/>
              </a:rPr>
              <a:t>as well</a:t>
            </a:r>
          </a:p>
          <a:p>
            <a:pPr lvl="1">
              <a:buClr>
                <a:schemeClr val="tx1"/>
              </a:buClr>
            </a:pPr>
            <a:r>
              <a:rPr lang="en-US" altLang="en-US" dirty="0">
                <a:solidFill>
                  <a:srgbClr val="7030A0"/>
                </a:solidFill>
                <a:ea typeface="ＭＳ Ｐゴシック" panose="020B0600070205080204" pitchFamily="34" charset="-128"/>
              </a:rPr>
              <a:t>Read background papers </a:t>
            </a:r>
            <a:r>
              <a:rPr lang="en-US" altLang="en-US" dirty="0">
                <a:ea typeface="ＭＳ Ｐゴシック" panose="020B0600070205080204" pitchFamily="34" charset="-128"/>
              </a:rPr>
              <a:t>(both past and future)</a:t>
            </a:r>
          </a:p>
          <a:p>
            <a:pPr lvl="1">
              <a:buClr>
                <a:schemeClr val="tx1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Critical thinking &amp; analysis: </a:t>
            </a:r>
            <a:r>
              <a:rPr lang="en-US" altLang="en-US" dirty="0">
                <a:ea typeface="ＭＳ Ｐゴシック" panose="020B0600070205080204" pitchFamily="34" charset="-128"/>
              </a:rPr>
              <a:t>This is how things progress in science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and engineering (or anywhere), and how you can make big leaps</a:t>
            </a:r>
          </a:p>
          <a:p>
            <a:pPr>
              <a:buClr>
                <a:schemeClr val="tx1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ea typeface="ＭＳ Ｐゴシック" panose="020B0600070205080204" pitchFamily="34" charset="-128"/>
              </a:rPr>
              <a:t>Sample text reviews will be provided online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3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88A40E4-D31E-6581-FA1E-B2593F34E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20827"/>
            <a:ext cx="6019800" cy="454810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9125F11-DC3A-D362-26C4-FDDBCAC54D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486169"/>
            <a:ext cx="6019800" cy="4017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7509D0-F87B-4144-AC15-12DCAE0D4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Rat Hole Discussions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D5953-379F-4B4B-B39E-A3D8049CDAF1}"/>
              </a:ext>
            </a:extLst>
          </p:cNvPr>
          <p:cNvSpPr txBox="1"/>
          <p:nvPr/>
        </p:nvSpPr>
        <p:spPr>
          <a:xfrm>
            <a:off x="121024" y="5729505"/>
            <a:ext cx="439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Source: https://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www.cse.wustl.edu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/~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jain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iucee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/ftp/k_10adp.pdf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0BE49-8687-374F-2C51-B0F6CCDA802A}"/>
              </a:ext>
            </a:extLst>
          </p:cNvPr>
          <p:cNvSpPr txBox="1"/>
          <p:nvPr/>
        </p:nvSpPr>
        <p:spPr>
          <a:xfrm>
            <a:off x="6096000" y="5637173"/>
            <a:ext cx="590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Source: P.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Jarupunphol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, “Using Buddhist Insights to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Analyse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the Cause of System Project Failures,” Ph.D. Thesis, 2013</a:t>
            </a:r>
          </a:p>
        </p:txBody>
      </p:sp>
    </p:spTree>
    <p:extLst>
      <p:ext uri="{BB962C8B-B14F-4D97-AF65-F5344CB8AC3E}">
        <p14:creationId xmlns:p14="http://schemas.microsoft.com/office/powerpoint/2010/main" val="2417908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3329-6481-8041-8558-E3D483ED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Advice on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8FA97-FB12-E24F-AFFD-E2BF04F5D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Kayvon</a:t>
            </a:r>
            <a:r>
              <a:rPr lang="en-US" dirty="0"/>
              <a:t> </a:t>
            </a:r>
            <a:r>
              <a:rPr lang="en-US" dirty="0" err="1"/>
              <a:t>Fatahalian</a:t>
            </a:r>
            <a:r>
              <a:rPr lang="en-US" dirty="0"/>
              <a:t>, “Tips for Giving Clear Talks”</a:t>
            </a:r>
          </a:p>
          <a:p>
            <a:pPr lvl="1"/>
            <a:r>
              <a:rPr lang="en-US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http://graphics.stanford.edu/~kayvonf/misc/cleartalktips.pdf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pPr lvl="1"/>
            <a:r>
              <a:rPr lang="en-US" dirty="0"/>
              <a:t>Many useful and simple principles here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CA73F-EA5F-0146-A0E4-0C88E9C48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315" y="2021187"/>
            <a:ext cx="7183007" cy="408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56D948-D76D-28D4-C84C-EB5FB206475E}"/>
              </a:ext>
            </a:extLst>
          </p:cNvPr>
          <p:cNvSpPr/>
          <p:nvPr/>
        </p:nvSpPr>
        <p:spPr>
          <a:xfrm>
            <a:off x="0" y="5327073"/>
            <a:ext cx="12192000" cy="69965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8DD32-9618-98BB-BB42-DFFFCD10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Advice on Talks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411F5-A42A-C59D-A46B-BFCBE8C84B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849" t="15892" r="3378" b="9470"/>
          <a:stretch>
            <a:fillRect/>
          </a:stretch>
        </p:blipFill>
        <p:spPr>
          <a:xfrm>
            <a:off x="228600" y="813548"/>
            <a:ext cx="3879476" cy="3832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80006-01E6-E353-8AEC-99011BC2C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8" b="688"/>
          <a:stretch>
            <a:fillRect/>
          </a:stretch>
        </p:blipFill>
        <p:spPr>
          <a:xfrm>
            <a:off x="6334126" y="813215"/>
            <a:ext cx="5272020" cy="3832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F593E7-CF89-EA43-57E8-5B3651C761E9}"/>
              </a:ext>
            </a:extLst>
          </p:cNvPr>
          <p:cNvSpPr txBox="1"/>
          <p:nvPr/>
        </p:nvSpPr>
        <p:spPr>
          <a:xfrm>
            <a:off x="1003628" y="4665822"/>
            <a:ext cx="23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Salvador Dali (age 22)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2C483-4FA0-51EB-A6A9-11894B378985}"/>
              </a:ext>
            </a:extLst>
          </p:cNvPr>
          <p:cNvSpPr txBox="1"/>
          <p:nvPr/>
        </p:nvSpPr>
        <p:spPr>
          <a:xfrm>
            <a:off x="7804614" y="4645960"/>
            <a:ext cx="23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Salvador Dali (age 53)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ED265A-E171-7174-9DD5-02936A98FB60}"/>
              </a:ext>
            </a:extLst>
          </p:cNvPr>
          <p:cNvSpPr txBox="1"/>
          <p:nvPr/>
        </p:nvSpPr>
        <p:spPr>
          <a:xfrm>
            <a:off x="0" y="540571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 the basic principles before you consciously choose to break them</a:t>
            </a:r>
          </a:p>
        </p:txBody>
      </p:sp>
    </p:spTree>
    <p:extLst>
      <p:ext uri="{BB962C8B-B14F-4D97-AF65-F5344CB8AC3E}">
        <p14:creationId xmlns:p14="http://schemas.microsoft.com/office/powerpoint/2010/main" val="1917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5E523-0191-B567-34CB-E46BC7166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3476A340-CC71-15DF-0282-EF4C5F19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An Example Presentation and Discussion</a:t>
            </a:r>
            <a:endParaRPr lang="en-US" altLang="en-US" sz="3800" dirty="0">
              <a:ea typeface="ＭＳ Ｐゴシック" panose="020B0600070205080204" pitchFamily="34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CA57DA-E175-5C66-7FCE-FB3F979A9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dirty="0">
                <a:solidFill>
                  <a:srgbClr val="0432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Understanding RowHammer Under Reduced Wordline Voltage, DSN  2022</a:t>
            </a:r>
            <a:endParaRPr lang="en-US" sz="2400" dirty="0">
              <a:solidFill>
                <a:srgbClr val="0432FF"/>
              </a:solidFill>
              <a:ea typeface="ＭＳ Ｐゴシック" panose="020B0600070205080204" pitchFamily="34" charset="-128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b="1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L7a: Seminar in Computer Architecture – Spring 2024,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[</a:t>
            </a:r>
            <a:r>
              <a:rPr lang="en-US" sz="2400" dirty="0">
                <a:solidFill>
                  <a:srgbClr val="0432FF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Talk Video</a:t>
            </a:r>
            <a:r>
              <a:rPr 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 (60 min.)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[Slides (</a:t>
            </a:r>
            <a:r>
              <a:rPr lang="en-US" sz="2400" dirty="0">
                <a:solidFill>
                  <a:srgbClr val="0432FF"/>
                </a:solidFill>
                <a:ea typeface="ＭＳ Ｐゴシック" panose="020B0600070205080204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pptx</a:t>
            </a:r>
            <a:r>
              <a:rPr 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)</a:t>
            </a:r>
            <a:r>
              <a:rPr 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(</a:t>
            </a:r>
            <a:r>
              <a:rPr lang="en-US" sz="2400" dirty="0">
                <a:solidFill>
                  <a:srgbClr val="0432FF"/>
                </a:solidFill>
                <a:ea typeface="ＭＳ Ｐゴシック" panose="020B0600070205080204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pdf</a:t>
            </a:r>
            <a:r>
              <a:rPr 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)</a:t>
            </a:r>
            <a:r>
              <a:rPr lang="en-US" sz="24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]</a:t>
            </a:r>
          </a:p>
          <a:p>
            <a:endParaRPr lang="en-US" dirty="0"/>
          </a:p>
        </p:txBody>
      </p:sp>
      <p:pic>
        <p:nvPicPr>
          <p:cNvPr id="32772" name="Picture 4" descr="safari.png">
            <a:extLst>
              <a:ext uri="{FF2B5EF4-FFF2-40B4-BE49-F238E27FC236}">
                <a16:creationId xmlns:a16="http://schemas.microsoft.com/office/drawing/2014/main" id="{EE0AEF09-79D5-F35B-C5E6-435A57FA0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6492876"/>
            <a:ext cx="12636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860C4-B60C-FDDB-8543-BBBF3FCEF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8086" y="1925980"/>
            <a:ext cx="7572376" cy="41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4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EEC3-C3C0-45C9-4217-632C3204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Logistics and Grading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8B79B-310B-144F-34B0-B19907D251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04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6392-1AF5-1165-4FF2-D6974644B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30177-A6AE-C35E-89CD-C16B902C4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Critical Paper Review Talk</a:t>
            </a:r>
            <a:br>
              <a:rPr lang="en-US" dirty="0"/>
            </a:br>
            <a:r>
              <a:rPr lang="en-US" dirty="0"/>
              <a:t>This is the paper that is assigned exclusively to you</a:t>
            </a:r>
          </a:p>
          <a:p>
            <a:endParaRPr lang="en-US" dirty="0"/>
          </a:p>
          <a:p>
            <a:r>
              <a:rPr lang="en-US" b="1" dirty="0"/>
              <a:t>Critical Paper Review Report </a:t>
            </a:r>
            <a:br>
              <a:rPr lang="en-US" dirty="0"/>
            </a:br>
            <a:r>
              <a:rPr lang="en-US" dirty="0"/>
              <a:t>This is the paper that is assigned exclusively to you</a:t>
            </a:r>
          </a:p>
          <a:p>
            <a:endParaRPr lang="en-US" dirty="0"/>
          </a:p>
          <a:p>
            <a:r>
              <a:rPr lang="en-US" b="1" dirty="0"/>
              <a:t>Literature Survey</a:t>
            </a:r>
            <a:br>
              <a:rPr lang="en-US" dirty="0"/>
            </a:br>
            <a:r>
              <a:rPr lang="en-US" dirty="0"/>
              <a:t>This focuses on a paper that is assigned exclusively to another classmate,</a:t>
            </a:r>
            <a:br>
              <a:rPr lang="en-US" dirty="0"/>
            </a:br>
            <a:r>
              <a:rPr lang="en-US" dirty="0"/>
              <a:t>but contains </a:t>
            </a:r>
            <a:r>
              <a:rPr lang="en-US" i="1" dirty="0"/>
              <a:t>all major related works </a:t>
            </a:r>
            <a:r>
              <a:rPr lang="en-US" dirty="0"/>
              <a:t>relevant to the paper </a:t>
            </a:r>
            <a:br>
              <a:rPr lang="en-US" dirty="0"/>
            </a:br>
            <a:r>
              <a:rPr lang="en-US" dirty="0"/>
              <a:t>and </a:t>
            </a:r>
            <a:r>
              <a:rPr lang="en-US" i="1" dirty="0"/>
              <a:t>your projection </a:t>
            </a:r>
            <a:r>
              <a:rPr lang="en-US" dirty="0"/>
              <a:t>to the future </a:t>
            </a:r>
          </a:p>
        </p:txBody>
      </p:sp>
    </p:spTree>
    <p:extLst>
      <p:ext uri="{BB962C8B-B14F-4D97-AF65-F5344CB8AC3E}">
        <p14:creationId xmlns:p14="http://schemas.microsoft.com/office/powerpoint/2010/main" val="40314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Preparing Your Critical Paper Review Talk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449389EE-C223-7383-FC16-C9E9814CB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4805"/>
            <a:ext cx="8902700" cy="544215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5A3A4-35BE-2BF5-B0D5-6D4CC49F0F3B}"/>
              </a:ext>
            </a:extLst>
          </p:cNvPr>
          <p:cNvGrpSpPr/>
          <p:nvPr/>
        </p:nvGrpSpPr>
        <p:grpSpPr>
          <a:xfrm>
            <a:off x="9438185" y="1448780"/>
            <a:ext cx="2376264" cy="3960440"/>
            <a:chOff x="8817699" y="1374238"/>
            <a:chExt cx="2376264" cy="3960440"/>
          </a:xfrm>
        </p:grpSpPr>
        <p:sp>
          <p:nvSpPr>
            <p:cNvPr id="5" name="Rectangle 4"/>
            <p:cNvSpPr/>
            <p:nvPr/>
          </p:nvSpPr>
          <p:spPr bwMode="auto">
            <a:xfrm>
              <a:off x="8817699" y="137423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Check your presentation date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817699" y="245435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Study your paper(s)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8817699" y="353447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Create draft presentation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817699" y="461459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Meet advisor, </a:t>
              </a:r>
              <a:br>
                <a:rPr lang="en-US" sz="2000" dirty="0">
                  <a:latin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</a:rPr>
                <a:t>get feedback</a:t>
              </a:r>
            </a:p>
          </p:txBody>
        </p:sp>
        <p:cxnSp>
          <p:nvCxnSpPr>
            <p:cNvPr id="10" name="Straight Arrow Connector 9"/>
            <p:cNvCxnSpPr>
              <a:stCxn id="5" idx="2"/>
              <a:endCxn id="6" idx="0"/>
            </p:cNvCxnSpPr>
            <p:nvPr/>
          </p:nvCxnSpPr>
          <p:spPr bwMode="auto">
            <a:xfrm>
              <a:off x="10005831" y="209431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>
              <a:stCxn id="6" idx="2"/>
              <a:endCxn id="7" idx="0"/>
            </p:cNvCxnSpPr>
            <p:nvPr/>
          </p:nvCxnSpPr>
          <p:spPr bwMode="auto">
            <a:xfrm>
              <a:off x="10005831" y="317443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>
              <a:stCxn id="7" idx="2"/>
              <a:endCxn id="8" idx="0"/>
            </p:cNvCxnSpPr>
            <p:nvPr/>
          </p:nvCxnSpPr>
          <p:spPr bwMode="auto">
            <a:xfrm>
              <a:off x="10005831" y="425455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Elbow Connector 19"/>
            <p:cNvCxnSpPr>
              <a:stCxn id="8" idx="1"/>
              <a:endCxn id="6" idx="1"/>
            </p:cNvCxnSpPr>
            <p:nvPr/>
          </p:nvCxnSpPr>
          <p:spPr bwMode="auto">
            <a:xfrm rot="10800000">
              <a:off x="8817699" y="2814398"/>
              <a:ext cx="12700" cy="216024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Elbow Connector 21"/>
            <p:cNvCxnSpPr>
              <a:stCxn id="8" idx="1"/>
              <a:endCxn id="7" idx="1"/>
            </p:cNvCxnSpPr>
            <p:nvPr/>
          </p:nvCxnSpPr>
          <p:spPr bwMode="auto">
            <a:xfrm rot="10800000">
              <a:off x="8817699" y="3894518"/>
              <a:ext cx="12700" cy="108012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2752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37FCF-D6F9-EF28-D791-5D9A3677A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This Seminar/Proseminar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D4AB-BBFF-C7A6-1481-E18367EF5E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Strengthen your understanding of computer architecture</a:t>
            </a:r>
          </a:p>
          <a:p>
            <a:endParaRPr lang="en-US" sz="3600" dirty="0"/>
          </a:p>
          <a:p>
            <a:r>
              <a:rPr lang="en-US" sz="3600" dirty="0"/>
              <a:t>Teach/enable/empower you to:</a:t>
            </a:r>
          </a:p>
          <a:p>
            <a:pPr lvl="1"/>
            <a:r>
              <a:rPr lang="en-US" sz="3200" dirty="0"/>
              <a:t>Think critically</a:t>
            </a:r>
          </a:p>
          <a:p>
            <a:pPr lvl="1"/>
            <a:r>
              <a:rPr lang="en-US" sz="3200" dirty="0"/>
              <a:t>Think broadly</a:t>
            </a:r>
          </a:p>
          <a:p>
            <a:pPr lvl="1"/>
            <a:r>
              <a:rPr lang="en-US" sz="3200" dirty="0"/>
              <a:t>Learn how to understand, analyze, and present papers and ideas</a:t>
            </a:r>
          </a:p>
          <a:p>
            <a:pPr lvl="1"/>
            <a:r>
              <a:rPr lang="en-US" sz="3200" dirty="0"/>
              <a:t>Get familiar with key first steps in research</a:t>
            </a:r>
          </a:p>
          <a:p>
            <a:pPr lvl="1"/>
            <a:r>
              <a:rPr lang="en-US" sz="3200" dirty="0"/>
              <a:t>Get familiar with key research directions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531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Preparing Your Critical Paper Review Talk: Start Early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Preparing a good presentation takes time</a:t>
            </a:r>
          </a:p>
          <a:p>
            <a:r>
              <a:rPr lang="en-US" dirty="0"/>
              <a:t>Start early!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807252-D426-77E3-F771-826F73021C16}"/>
              </a:ext>
            </a:extLst>
          </p:cNvPr>
          <p:cNvGrpSpPr/>
          <p:nvPr/>
        </p:nvGrpSpPr>
        <p:grpSpPr>
          <a:xfrm>
            <a:off x="9438185" y="1448780"/>
            <a:ext cx="2376264" cy="3960440"/>
            <a:chOff x="8817699" y="1374238"/>
            <a:chExt cx="2376264" cy="3960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16FFCB-7873-9189-8007-B4468454B8C4}"/>
                </a:ext>
              </a:extLst>
            </p:cNvPr>
            <p:cNvSpPr/>
            <p:nvPr/>
          </p:nvSpPr>
          <p:spPr bwMode="auto">
            <a:xfrm>
              <a:off x="8817699" y="1374238"/>
              <a:ext cx="2376264" cy="7200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Check your presentation date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9B63004-1EA4-0E8A-C8C5-4A0C7E8BAC59}"/>
                </a:ext>
              </a:extLst>
            </p:cNvPr>
            <p:cNvSpPr/>
            <p:nvPr/>
          </p:nvSpPr>
          <p:spPr bwMode="auto">
            <a:xfrm>
              <a:off x="8817699" y="245435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Study your paper(s)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037160-8016-2368-1E89-6F46AFEB93B6}"/>
                </a:ext>
              </a:extLst>
            </p:cNvPr>
            <p:cNvSpPr/>
            <p:nvPr/>
          </p:nvSpPr>
          <p:spPr bwMode="auto">
            <a:xfrm>
              <a:off x="8817699" y="353447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Create draft presentation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9F7EDE-4A45-2C9C-C2A3-A1689B36D584}"/>
                </a:ext>
              </a:extLst>
            </p:cNvPr>
            <p:cNvSpPr/>
            <p:nvPr/>
          </p:nvSpPr>
          <p:spPr bwMode="auto">
            <a:xfrm>
              <a:off x="8817699" y="461459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Meet advisor, </a:t>
              </a:r>
              <a:br>
                <a:rPr lang="en-US" sz="2000" dirty="0">
                  <a:latin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</a:rPr>
                <a:t>get feedback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867990A-B72F-A5EC-07B3-B561DD3372C7}"/>
                </a:ext>
              </a:extLst>
            </p:cNvPr>
            <p:cNvCxnSpPr>
              <a:stCxn id="11" idx="2"/>
              <a:endCxn id="14" idx="0"/>
            </p:cNvCxnSpPr>
            <p:nvPr/>
          </p:nvCxnSpPr>
          <p:spPr bwMode="auto">
            <a:xfrm>
              <a:off x="10005831" y="209431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CF4844D-8A28-A754-FB27-CE2D4BD4D92F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 bwMode="auto">
            <a:xfrm>
              <a:off x="10005831" y="317443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6AA5D86-666B-87A6-ACB1-72FC1EB47B81}"/>
                </a:ext>
              </a:extLst>
            </p:cNvPr>
            <p:cNvCxnSpPr>
              <a:stCxn id="16" idx="2"/>
              <a:endCxn id="17" idx="0"/>
            </p:cNvCxnSpPr>
            <p:nvPr/>
          </p:nvCxnSpPr>
          <p:spPr bwMode="auto">
            <a:xfrm>
              <a:off x="10005831" y="425455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B4047C38-4570-AB4E-8346-820492259735}"/>
                </a:ext>
              </a:extLst>
            </p:cNvPr>
            <p:cNvCxnSpPr>
              <a:stCxn id="17" idx="1"/>
              <a:endCxn id="14" idx="1"/>
            </p:cNvCxnSpPr>
            <p:nvPr/>
          </p:nvCxnSpPr>
          <p:spPr bwMode="auto">
            <a:xfrm rot="10800000">
              <a:off x="8817699" y="2814398"/>
              <a:ext cx="12700" cy="216024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B3C05EF7-834C-C04A-C613-9A91A09FB42A}"/>
                </a:ext>
              </a:extLst>
            </p:cNvPr>
            <p:cNvCxnSpPr>
              <a:stCxn id="17" idx="1"/>
              <a:endCxn id="16" idx="1"/>
            </p:cNvCxnSpPr>
            <p:nvPr/>
          </p:nvCxnSpPr>
          <p:spPr bwMode="auto">
            <a:xfrm rot="10800000">
              <a:off x="8817699" y="3894518"/>
              <a:ext cx="12700" cy="108012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2806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Preparing Your Critical Paper Review Talk: Study the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3 ‘C’s of reading</a:t>
            </a:r>
          </a:p>
          <a:p>
            <a:pPr lvl="1">
              <a:buClr>
                <a:schemeClr val="tx1"/>
              </a:buClr>
            </a:pPr>
            <a:r>
              <a:rPr lang="en-US" sz="2800" i="1" dirty="0">
                <a:solidFill>
                  <a:srgbClr val="0000FF"/>
                </a:solidFill>
              </a:rPr>
              <a:t>Carefully</a:t>
            </a:r>
            <a:r>
              <a:rPr lang="en-US" sz="2800" i="1" dirty="0">
                <a:solidFill>
                  <a:srgbClr val="0432FF"/>
                </a:solidFill>
              </a:rPr>
              <a:t>:</a:t>
            </a:r>
            <a:r>
              <a:rPr lang="en-US" sz="2800" dirty="0">
                <a:solidFill>
                  <a:srgbClr val="0432FF"/>
                </a:solidFill>
              </a:rPr>
              <a:t> </a:t>
            </a:r>
            <a:r>
              <a:rPr lang="en-US" sz="2800" dirty="0"/>
              <a:t>look up terms, read cited papers </a:t>
            </a:r>
          </a:p>
          <a:p>
            <a:pPr lvl="1">
              <a:buClr>
                <a:schemeClr val="tx1"/>
              </a:buClr>
            </a:pPr>
            <a:r>
              <a:rPr lang="en-US" sz="2800" i="1" dirty="0">
                <a:solidFill>
                  <a:srgbClr val="0432FF"/>
                </a:solidFill>
              </a:rPr>
              <a:t>Critically:</a:t>
            </a:r>
            <a:r>
              <a:rPr lang="en-US" sz="2800" dirty="0"/>
              <a:t> find limitations, flaws </a:t>
            </a:r>
          </a:p>
          <a:p>
            <a:pPr lvl="1">
              <a:buClr>
                <a:schemeClr val="tx1"/>
              </a:buClr>
            </a:pPr>
            <a:r>
              <a:rPr lang="en-US" sz="2800" i="1" dirty="0">
                <a:solidFill>
                  <a:srgbClr val="0432FF"/>
                </a:solidFill>
              </a:rPr>
              <a:t>Creatively:</a:t>
            </a:r>
            <a:r>
              <a:rPr lang="en-US" sz="2800" dirty="0"/>
              <a:t> think of improvements </a:t>
            </a:r>
          </a:p>
          <a:p>
            <a:endParaRPr lang="en-US" sz="3200" dirty="0"/>
          </a:p>
          <a:p>
            <a:r>
              <a:rPr lang="en-US" sz="3200" dirty="0"/>
              <a:t>Try examples by hand and try tools if available</a:t>
            </a:r>
          </a:p>
          <a:p>
            <a:endParaRPr lang="en-US" sz="3200" dirty="0"/>
          </a:p>
          <a:p>
            <a:r>
              <a:rPr lang="en-US" sz="3200" dirty="0"/>
              <a:t>Study follow up works </a:t>
            </a:r>
          </a:p>
          <a:p>
            <a:endParaRPr lang="en-US" sz="3200" dirty="0"/>
          </a:p>
          <a:p>
            <a:r>
              <a:rPr lang="en-US" sz="3200" dirty="0"/>
              <a:t>Consult with mentors if questions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A63E36-C496-1EF9-2116-82C1CB5E081D}"/>
              </a:ext>
            </a:extLst>
          </p:cNvPr>
          <p:cNvGrpSpPr/>
          <p:nvPr/>
        </p:nvGrpSpPr>
        <p:grpSpPr>
          <a:xfrm>
            <a:off x="9438185" y="1448780"/>
            <a:ext cx="2376264" cy="3960440"/>
            <a:chOff x="8817699" y="1374238"/>
            <a:chExt cx="2376264" cy="3960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563C35-BC3C-8CC7-7BED-29F077B91E37}"/>
                </a:ext>
              </a:extLst>
            </p:cNvPr>
            <p:cNvSpPr/>
            <p:nvPr/>
          </p:nvSpPr>
          <p:spPr bwMode="auto">
            <a:xfrm>
              <a:off x="8817699" y="137423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Check your presentation date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F80777-F7CE-6753-C118-9F0065335052}"/>
                </a:ext>
              </a:extLst>
            </p:cNvPr>
            <p:cNvSpPr/>
            <p:nvPr/>
          </p:nvSpPr>
          <p:spPr bwMode="auto">
            <a:xfrm>
              <a:off x="8817699" y="2454358"/>
              <a:ext cx="2376264" cy="7200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Study your paper(s)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4105C7-C557-C9D4-8A53-E275586D6A67}"/>
                </a:ext>
              </a:extLst>
            </p:cNvPr>
            <p:cNvSpPr/>
            <p:nvPr/>
          </p:nvSpPr>
          <p:spPr bwMode="auto">
            <a:xfrm>
              <a:off x="8817699" y="353447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Create draft presentation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E75974-2405-F30E-7142-0636985F3F4D}"/>
                </a:ext>
              </a:extLst>
            </p:cNvPr>
            <p:cNvSpPr/>
            <p:nvPr/>
          </p:nvSpPr>
          <p:spPr bwMode="auto">
            <a:xfrm>
              <a:off x="8817699" y="461459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Meet advisor, </a:t>
              </a:r>
              <a:br>
                <a:rPr lang="en-US" sz="2000" dirty="0">
                  <a:latin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</a:rPr>
                <a:t>get feedback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F39DD9B-7D6A-B303-E99E-457DCEBFF622}"/>
                </a:ext>
              </a:extLst>
            </p:cNvPr>
            <p:cNvCxnSpPr>
              <a:stCxn id="9" idx="2"/>
              <a:endCxn id="11" idx="0"/>
            </p:cNvCxnSpPr>
            <p:nvPr/>
          </p:nvCxnSpPr>
          <p:spPr bwMode="auto">
            <a:xfrm>
              <a:off x="10005831" y="209431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FCFD8D6-F01B-F347-1B49-732D2775404E}"/>
                </a:ext>
              </a:extLst>
            </p:cNvPr>
            <p:cNvCxnSpPr>
              <a:stCxn id="11" idx="2"/>
              <a:endCxn id="14" idx="0"/>
            </p:cNvCxnSpPr>
            <p:nvPr/>
          </p:nvCxnSpPr>
          <p:spPr bwMode="auto">
            <a:xfrm>
              <a:off x="10005831" y="317443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A1FF05-456B-22FF-E650-3428F3562678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 bwMode="auto">
            <a:xfrm>
              <a:off x="10005831" y="425455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90D0F4BA-9B03-5B81-5273-76099D9AF069}"/>
                </a:ext>
              </a:extLst>
            </p:cNvPr>
            <p:cNvCxnSpPr>
              <a:stCxn id="16" idx="1"/>
              <a:endCxn id="11" idx="1"/>
            </p:cNvCxnSpPr>
            <p:nvPr/>
          </p:nvCxnSpPr>
          <p:spPr bwMode="auto">
            <a:xfrm rot="10800000">
              <a:off x="8817699" y="2814398"/>
              <a:ext cx="12700" cy="216024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8BEF0547-4734-94EB-5517-98E5552D27E7}"/>
                </a:ext>
              </a:extLst>
            </p:cNvPr>
            <p:cNvCxnSpPr>
              <a:stCxn id="16" idx="1"/>
              <a:endCxn id="14" idx="1"/>
            </p:cNvCxnSpPr>
            <p:nvPr/>
          </p:nvCxnSpPr>
          <p:spPr bwMode="auto">
            <a:xfrm rot="10800000">
              <a:off x="8817699" y="3894518"/>
              <a:ext cx="12700" cy="108012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57787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Preparing Your Critical Paper Review Talk: Prepare a Draft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Explain the motivation for the work </a:t>
            </a:r>
          </a:p>
          <a:p>
            <a:endParaRPr lang="en-US" sz="3200" dirty="0"/>
          </a:p>
          <a:p>
            <a:r>
              <a:rPr lang="en-US" sz="3200" dirty="0"/>
              <a:t>Clearly present the technical solution and results</a:t>
            </a:r>
          </a:p>
          <a:p>
            <a:pPr lvl="1"/>
            <a:r>
              <a:rPr lang="en-US" sz="2800" dirty="0"/>
              <a:t>Include a demo if appropriate</a:t>
            </a:r>
          </a:p>
          <a:p>
            <a:endParaRPr lang="en-US" sz="3200" dirty="0"/>
          </a:p>
          <a:p>
            <a:r>
              <a:rPr lang="en-US" sz="3200" dirty="0"/>
              <a:t>Outline limitations or improvements</a:t>
            </a:r>
          </a:p>
          <a:p>
            <a:endParaRPr lang="en-US" sz="3200" dirty="0"/>
          </a:p>
          <a:p>
            <a:r>
              <a:rPr lang="en-US" sz="3200" dirty="0"/>
              <a:t>Focus on the key concepts</a:t>
            </a:r>
          </a:p>
          <a:p>
            <a:pPr lvl="1"/>
            <a:r>
              <a:rPr lang="en-US" sz="2800" dirty="0"/>
              <a:t>Do not present all of the details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7FE923-0183-DF35-6CF6-7BC6682A1F7B}"/>
              </a:ext>
            </a:extLst>
          </p:cNvPr>
          <p:cNvGrpSpPr/>
          <p:nvPr/>
        </p:nvGrpSpPr>
        <p:grpSpPr>
          <a:xfrm>
            <a:off x="9438185" y="1448780"/>
            <a:ext cx="2376264" cy="3960440"/>
            <a:chOff x="8817699" y="1374238"/>
            <a:chExt cx="2376264" cy="3960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5EA691-4013-1879-59B3-CB0A68408578}"/>
                </a:ext>
              </a:extLst>
            </p:cNvPr>
            <p:cNvSpPr/>
            <p:nvPr/>
          </p:nvSpPr>
          <p:spPr bwMode="auto">
            <a:xfrm>
              <a:off x="8817699" y="137423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Check your presentation date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44D3382-2450-3715-A4DD-DC986BBBCB94}"/>
                </a:ext>
              </a:extLst>
            </p:cNvPr>
            <p:cNvSpPr/>
            <p:nvPr/>
          </p:nvSpPr>
          <p:spPr bwMode="auto">
            <a:xfrm>
              <a:off x="8817699" y="245435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Study your paper(s)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DFD60C-8328-61E3-786C-2A6DC9069195}"/>
                </a:ext>
              </a:extLst>
            </p:cNvPr>
            <p:cNvSpPr/>
            <p:nvPr/>
          </p:nvSpPr>
          <p:spPr bwMode="auto">
            <a:xfrm>
              <a:off x="8817699" y="3534478"/>
              <a:ext cx="2376264" cy="7200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Create draft presentation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814FEE-D368-FB94-5D3A-C6F440C0D8E4}"/>
                </a:ext>
              </a:extLst>
            </p:cNvPr>
            <p:cNvSpPr/>
            <p:nvPr/>
          </p:nvSpPr>
          <p:spPr bwMode="auto">
            <a:xfrm>
              <a:off x="8817699" y="461459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Meet advisor, </a:t>
              </a:r>
              <a:br>
                <a:rPr lang="en-US" sz="2000" dirty="0">
                  <a:latin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</a:rPr>
                <a:t>get feedback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03EF499-9A7B-2FBC-03DF-7B33922E2490}"/>
                </a:ext>
              </a:extLst>
            </p:cNvPr>
            <p:cNvCxnSpPr>
              <a:stCxn id="9" idx="2"/>
              <a:endCxn id="11" idx="0"/>
            </p:cNvCxnSpPr>
            <p:nvPr/>
          </p:nvCxnSpPr>
          <p:spPr bwMode="auto">
            <a:xfrm>
              <a:off x="10005831" y="209431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9787B50-650E-2E34-3216-5246ADD1132A}"/>
                </a:ext>
              </a:extLst>
            </p:cNvPr>
            <p:cNvCxnSpPr>
              <a:stCxn id="11" idx="2"/>
              <a:endCxn id="14" idx="0"/>
            </p:cNvCxnSpPr>
            <p:nvPr/>
          </p:nvCxnSpPr>
          <p:spPr bwMode="auto">
            <a:xfrm>
              <a:off x="10005831" y="317443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C2653B2-C4FE-551B-FB8C-1FE4CDB52BF1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 bwMode="auto">
            <a:xfrm>
              <a:off x="10005831" y="425455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C86F2A83-CE25-264E-91B7-D5D92A3FEE32}"/>
                </a:ext>
              </a:extLst>
            </p:cNvPr>
            <p:cNvCxnSpPr>
              <a:stCxn id="16" idx="1"/>
              <a:endCxn id="11" idx="1"/>
            </p:cNvCxnSpPr>
            <p:nvPr/>
          </p:nvCxnSpPr>
          <p:spPr bwMode="auto">
            <a:xfrm rot="10800000">
              <a:off x="8817699" y="2814398"/>
              <a:ext cx="12700" cy="216024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A74ADA99-C30D-08CB-9F8B-600A534E8ED3}"/>
                </a:ext>
              </a:extLst>
            </p:cNvPr>
            <p:cNvCxnSpPr>
              <a:stCxn id="16" idx="1"/>
              <a:endCxn id="14" idx="1"/>
            </p:cNvCxnSpPr>
            <p:nvPr/>
          </p:nvCxnSpPr>
          <p:spPr bwMode="auto">
            <a:xfrm rot="10800000">
              <a:off x="8817699" y="3894518"/>
              <a:ext cx="12700" cy="108012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9670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Preparing Your Critical Paper Review Talk: Get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dirty="0"/>
              <a:t>Prepare for the meeting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Schedule early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Send slides in advance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Write down questions</a:t>
            </a:r>
          </a:p>
          <a:p>
            <a:pPr lvl="1">
              <a:buClr>
                <a:schemeClr val="tx1"/>
              </a:buClr>
            </a:pPr>
            <a:endParaRPr lang="en-US" sz="2800" dirty="0"/>
          </a:p>
          <a:p>
            <a:pPr>
              <a:buClr>
                <a:schemeClr val="tx1"/>
              </a:buClr>
            </a:pPr>
            <a:r>
              <a:rPr lang="en-US" sz="3200" dirty="0"/>
              <a:t>Make sure you address feedback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Take notes</a:t>
            </a:r>
          </a:p>
          <a:p>
            <a:pPr lvl="3">
              <a:buClr>
                <a:schemeClr val="tx1"/>
              </a:buClr>
            </a:pPr>
            <a:endParaRPr lang="en-US" sz="2000" dirty="0"/>
          </a:p>
          <a:p>
            <a:pPr>
              <a:buClr>
                <a:schemeClr val="tx1"/>
              </a:buClr>
            </a:pPr>
            <a:r>
              <a:rPr lang="en-US" sz="3200" dirty="0">
                <a:solidFill>
                  <a:srgbClr val="0432FF"/>
                </a:solidFill>
              </a:rPr>
              <a:t>Meetings are mandatory!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Latest: the week before the talk</a:t>
            </a:r>
          </a:p>
          <a:p>
            <a:pPr lvl="1">
              <a:buClr>
                <a:schemeClr val="tx1"/>
              </a:buClr>
            </a:pPr>
            <a:r>
              <a:rPr lang="en-US" sz="2800" dirty="0"/>
              <a:t>At least one meeting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6B83C2-9C4A-61F4-3242-26BBEE57322A}"/>
              </a:ext>
            </a:extLst>
          </p:cNvPr>
          <p:cNvGrpSpPr/>
          <p:nvPr/>
        </p:nvGrpSpPr>
        <p:grpSpPr>
          <a:xfrm>
            <a:off x="9438185" y="1448780"/>
            <a:ext cx="2376264" cy="3960440"/>
            <a:chOff x="8817699" y="1374238"/>
            <a:chExt cx="2376264" cy="39604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D2CB50-01B2-C1D5-E4A9-F251CF60A477}"/>
                </a:ext>
              </a:extLst>
            </p:cNvPr>
            <p:cNvSpPr/>
            <p:nvPr/>
          </p:nvSpPr>
          <p:spPr bwMode="auto">
            <a:xfrm>
              <a:off x="8817699" y="137423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Check your presentation date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BB48E2-AE7E-54FB-5626-C1A2F20CBE0B}"/>
                </a:ext>
              </a:extLst>
            </p:cNvPr>
            <p:cNvSpPr/>
            <p:nvPr/>
          </p:nvSpPr>
          <p:spPr bwMode="auto">
            <a:xfrm>
              <a:off x="8817699" y="245435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Study your paper(s)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1CD03B-5E68-589E-D1E0-B7C627DF7FC5}"/>
                </a:ext>
              </a:extLst>
            </p:cNvPr>
            <p:cNvSpPr/>
            <p:nvPr/>
          </p:nvSpPr>
          <p:spPr bwMode="auto">
            <a:xfrm>
              <a:off x="8817699" y="3534478"/>
              <a:ext cx="2376264" cy="7200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Create draft presentation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1C74AD6-7380-CB89-98DD-DC6E9FA74F90}"/>
                </a:ext>
              </a:extLst>
            </p:cNvPr>
            <p:cNvSpPr/>
            <p:nvPr/>
          </p:nvSpPr>
          <p:spPr bwMode="auto">
            <a:xfrm>
              <a:off x="8817699" y="4614598"/>
              <a:ext cx="2376264" cy="72008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latin typeface="Calibri" panose="020F0502020204030204" pitchFamily="34" charset="0"/>
                </a:rPr>
                <a:t>Meet advisor, </a:t>
              </a:r>
              <a:br>
                <a:rPr lang="en-US" sz="2000" dirty="0">
                  <a:latin typeface="Calibri" panose="020F0502020204030204" pitchFamily="34" charset="0"/>
                </a:rPr>
              </a:br>
              <a:r>
                <a:rPr lang="en-US" sz="2000" dirty="0">
                  <a:latin typeface="Calibri" panose="020F0502020204030204" pitchFamily="34" charset="0"/>
                </a:rPr>
                <a:t>get feedback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ED6DEED-D01B-32C5-0A30-D1525114C086}"/>
                </a:ext>
              </a:extLst>
            </p:cNvPr>
            <p:cNvCxnSpPr>
              <a:stCxn id="9" idx="2"/>
              <a:endCxn id="11" idx="0"/>
            </p:cNvCxnSpPr>
            <p:nvPr/>
          </p:nvCxnSpPr>
          <p:spPr bwMode="auto">
            <a:xfrm>
              <a:off x="10005831" y="209431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FAAD67F-0DE1-8BAA-8360-E02836F76658}"/>
                </a:ext>
              </a:extLst>
            </p:cNvPr>
            <p:cNvCxnSpPr>
              <a:stCxn id="11" idx="2"/>
              <a:endCxn id="14" idx="0"/>
            </p:cNvCxnSpPr>
            <p:nvPr/>
          </p:nvCxnSpPr>
          <p:spPr bwMode="auto">
            <a:xfrm>
              <a:off x="10005831" y="317443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66FBB5F-7925-C6E6-3330-0C6D1A5F0C01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 bwMode="auto">
            <a:xfrm>
              <a:off x="10005831" y="4254558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1A561888-57DB-341F-A52A-D7668AD51E50}"/>
                </a:ext>
              </a:extLst>
            </p:cNvPr>
            <p:cNvCxnSpPr>
              <a:stCxn id="16" idx="1"/>
              <a:endCxn id="11" idx="1"/>
            </p:cNvCxnSpPr>
            <p:nvPr/>
          </p:nvCxnSpPr>
          <p:spPr bwMode="auto">
            <a:xfrm rot="10800000">
              <a:off x="8817699" y="2814398"/>
              <a:ext cx="12700" cy="216024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Elbow Connector 22">
              <a:extLst>
                <a:ext uri="{FF2B5EF4-FFF2-40B4-BE49-F238E27FC236}">
                  <a16:creationId xmlns:a16="http://schemas.microsoft.com/office/drawing/2014/main" id="{4C4E293D-B1F2-463F-5617-E11FFDB113D3}"/>
                </a:ext>
              </a:extLst>
            </p:cNvPr>
            <p:cNvCxnSpPr>
              <a:stCxn id="16" idx="1"/>
              <a:endCxn id="14" idx="1"/>
            </p:cNvCxnSpPr>
            <p:nvPr/>
          </p:nvCxnSpPr>
          <p:spPr bwMode="auto">
            <a:xfrm rot="10800000">
              <a:off x="8817699" y="3894518"/>
              <a:ext cx="12700" cy="1080120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8419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5673A-657F-53BD-AF0D-981BEE62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Paper Review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B29BF-7368-13A9-06C2-87B8A95B8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critical review report of the paper you presented</a:t>
            </a:r>
          </a:p>
          <a:p>
            <a:endParaRPr lang="en-US" dirty="0"/>
          </a:p>
          <a:p>
            <a:r>
              <a:rPr lang="en-US" dirty="0"/>
              <a:t>Follows the same structure as your talk </a:t>
            </a:r>
          </a:p>
          <a:p>
            <a:endParaRPr lang="en-US" dirty="0"/>
          </a:p>
          <a:p>
            <a:r>
              <a:rPr lang="en-US" dirty="0"/>
              <a:t>Keep it concise</a:t>
            </a:r>
          </a:p>
          <a:p>
            <a:endParaRPr lang="en-US" dirty="0"/>
          </a:p>
          <a:p>
            <a:r>
              <a:rPr lang="en-US" dirty="0"/>
              <a:t>v1: Paper’s summary, your critique, and the discussion points. </a:t>
            </a:r>
            <a:br>
              <a:rPr lang="en-US" dirty="0"/>
            </a:br>
            <a:r>
              <a:rPr lang="en-US" dirty="0"/>
              <a:t>Due: Mid-semester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v2: Built on v1 and elaborates on the discussion in and after the session </a:t>
            </a:r>
          </a:p>
        </p:txBody>
      </p:sp>
    </p:spTree>
    <p:extLst>
      <p:ext uri="{BB962C8B-B14F-4D97-AF65-F5344CB8AC3E}">
        <p14:creationId xmlns:p14="http://schemas.microsoft.com/office/powerpoint/2010/main" val="41403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E5BA0-4198-E97C-58D0-24A2E4662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8A9B-F2AD-3BD0-68C7-5018CC0E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Literature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A1BF5-01CE-D240-7C28-C1BAE7B9B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is the critical review report of a paper, presented by your classmate</a:t>
            </a:r>
          </a:p>
          <a:p>
            <a:endParaRPr lang="en-US" dirty="0"/>
          </a:p>
          <a:p>
            <a:r>
              <a:rPr lang="en-US" dirty="0"/>
              <a:t>Follows the same structure as your talk</a:t>
            </a:r>
          </a:p>
          <a:p>
            <a:endParaRPr lang="en-US" dirty="0"/>
          </a:p>
          <a:p>
            <a:r>
              <a:rPr lang="en-US" dirty="0"/>
              <a:t>Contains two more sections, each summarizing a number of other papers</a:t>
            </a:r>
          </a:p>
          <a:p>
            <a:pPr lvl="1"/>
            <a:r>
              <a:rPr lang="en-US" sz="2800" dirty="0"/>
              <a:t>State-of-the-art before the presented paper </a:t>
            </a:r>
          </a:p>
          <a:p>
            <a:pPr lvl="1"/>
            <a:r>
              <a:rPr lang="en-US" sz="2800" dirty="0"/>
              <a:t>State-of-the-art today and your projection into the future</a:t>
            </a:r>
          </a:p>
          <a:p>
            <a:endParaRPr lang="en-US" dirty="0"/>
          </a:p>
          <a:p>
            <a:r>
              <a:rPr lang="en-US" dirty="0"/>
              <a:t>Due: Two weeks before the last day of grade submission</a:t>
            </a:r>
          </a:p>
          <a:p>
            <a:endParaRPr lang="en-US" dirty="0"/>
          </a:p>
          <a:p>
            <a:r>
              <a:rPr lang="en-US" dirty="0"/>
              <a:t>This is compulsory </a:t>
            </a:r>
            <a:r>
              <a:rPr lang="en-US" i="1" dirty="0"/>
              <a:t>only </a:t>
            </a:r>
            <a:r>
              <a:rPr lang="en-US" dirty="0"/>
              <a:t>for the seminar students and </a:t>
            </a:r>
            <a:r>
              <a:rPr lang="en-US" i="1" dirty="0"/>
              <a:t>bonus</a:t>
            </a:r>
            <a:r>
              <a:rPr lang="en-US" dirty="0"/>
              <a:t> for everyone</a:t>
            </a:r>
          </a:p>
        </p:txBody>
      </p:sp>
    </p:spTree>
    <p:extLst>
      <p:ext uri="{BB962C8B-B14F-4D97-AF65-F5344CB8AC3E}">
        <p14:creationId xmlns:p14="http://schemas.microsoft.com/office/powerpoint/2010/main" val="336554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51197-513A-160E-6404-2DCEBBFD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 Rubric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0DAD9D-FCFA-ADD3-051D-93E87ED4AD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0900143"/>
              </p:ext>
            </p:extLst>
          </p:nvPr>
        </p:nvGraphicFramePr>
        <p:xfrm>
          <a:off x="118281" y="998002"/>
          <a:ext cx="9498843" cy="3777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1928">
                  <a:extLst>
                    <a:ext uri="{9D8B030D-6E8A-4147-A177-3AD203B41FA5}">
                      <a16:colId xmlns:a16="http://schemas.microsoft.com/office/drawing/2014/main" val="2170683119"/>
                    </a:ext>
                  </a:extLst>
                </a:gridCol>
                <a:gridCol w="2390634">
                  <a:extLst>
                    <a:ext uri="{9D8B030D-6E8A-4147-A177-3AD203B41FA5}">
                      <a16:colId xmlns:a16="http://schemas.microsoft.com/office/drawing/2014/main" val="2579033498"/>
                    </a:ext>
                  </a:extLst>
                </a:gridCol>
                <a:gridCol w="3166281">
                  <a:extLst>
                    <a:ext uri="{9D8B030D-6E8A-4147-A177-3AD203B41FA5}">
                      <a16:colId xmlns:a16="http://schemas.microsoft.com/office/drawing/2014/main" val="25789196"/>
                    </a:ext>
                  </a:extLst>
                </a:gridCol>
              </a:tblGrid>
              <a:tr h="340179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Seminar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Proseminar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649488"/>
                  </a:ext>
                </a:extLst>
              </a:tr>
              <a:tr h="682398">
                <a:tc>
                  <a:txBody>
                    <a:bodyPr/>
                    <a:lstStyle/>
                    <a:p>
                      <a:r>
                        <a:rPr lang="en-US" dirty="0"/>
                        <a:t>Presentation of the Critical Review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64528673"/>
                  </a:ext>
                </a:extLst>
              </a:tr>
              <a:tr h="682398">
                <a:tc>
                  <a:txBody>
                    <a:bodyPr/>
                    <a:lstStyle/>
                    <a:p>
                      <a:r>
                        <a:rPr lang="en-US" dirty="0"/>
                        <a:t>Active Participation in Discussion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1786760"/>
                  </a:ext>
                </a:extLst>
              </a:tr>
              <a:tr h="682398">
                <a:tc>
                  <a:txBody>
                    <a:bodyPr/>
                    <a:lstStyle/>
                    <a:p>
                      <a:r>
                        <a:rPr lang="en-US" dirty="0"/>
                        <a:t>Critical Paper Review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992850"/>
                  </a:ext>
                </a:extLst>
              </a:tr>
              <a:tr h="682398">
                <a:tc>
                  <a:txBody>
                    <a:bodyPr/>
                    <a:lstStyle/>
                    <a:p>
                      <a:r>
                        <a:rPr lang="en-US" dirty="0"/>
                        <a:t>Literature Survey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30%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0%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60633"/>
                  </a:ext>
                </a:extLst>
              </a:tr>
              <a:tr h="682398">
                <a:tc>
                  <a:txBody>
                    <a:bodyPr/>
                    <a:lstStyle/>
                    <a:p>
                      <a:r>
                        <a:rPr lang="en-US" dirty="0"/>
                        <a:t>Bonus: Literature Survey*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318652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33D310-AE84-99F8-1264-7BA16D2B3AC4}"/>
              </a:ext>
            </a:extLst>
          </p:cNvPr>
          <p:cNvSpPr txBox="1"/>
          <p:nvPr/>
        </p:nvSpPr>
        <p:spPr>
          <a:xfrm>
            <a:off x="384411" y="5210526"/>
            <a:ext cx="1141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Collecting BONUS points is possible only if the student satisfactorily, participates in discussions and delivers </a:t>
            </a:r>
            <a:br>
              <a:rPr lang="en-US" dirty="0"/>
            </a:br>
            <a:r>
              <a:rPr lang="en-US" dirty="0"/>
              <a:t>the compulsory materials (anything above the BONUS line in this table)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EB7845-62CD-357B-07A2-C33BE95D682E}"/>
              </a:ext>
            </a:extLst>
          </p:cNvPr>
          <p:cNvSpPr txBox="1"/>
          <p:nvPr/>
        </p:nvSpPr>
        <p:spPr>
          <a:xfrm>
            <a:off x="118281" y="5124737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20193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We will meet once a week (except some weeks)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Two presentations per session (40 min. each) 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Meeting time: Mondays 15:00 – 16:30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</a:rPr>
              <a:t>Starts at 15:00 sharp </a:t>
            </a:r>
            <a:endParaRPr lang="en-US" dirty="0"/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Paper assignment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Study the list of papers (</a:t>
            </a:r>
            <a:r>
              <a:rPr lang="en-US" dirty="0">
                <a:hlinkClick r:id="rId2"/>
              </a:rPr>
              <a:t>https://cms.cispa.saarland/comparch_s26/2/Paper_List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All papers are uploaded (</a:t>
            </a:r>
            <a:r>
              <a:rPr lang="en-US" dirty="0">
                <a:hlinkClick r:id="rId3"/>
              </a:rPr>
              <a:t>https://cms.cispa.saarland/comparch_s26/materials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Feel free to find and suggest a paper outside of this list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Bid papers online (</a:t>
            </a:r>
            <a:r>
              <a:rPr lang="en-US" dirty="0">
                <a:hlinkClick r:id="rId4"/>
              </a:rPr>
              <a:t>https://cms.cispa.saarland/comparch_s26/exams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Check your email </a:t>
            </a:r>
            <a:r>
              <a:rPr lang="en-US" dirty="0"/>
              <a:t>and be responsive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Assignment policy: First-Come-First-Served </a:t>
            </a:r>
          </a:p>
          <a:p>
            <a:pPr lvl="1">
              <a:lnSpc>
                <a:spcPct val="120000"/>
              </a:lnSpc>
              <a:buClr>
                <a:schemeClr val="tx1"/>
              </a:buClr>
            </a:pPr>
            <a:r>
              <a:rPr lang="en-US" dirty="0"/>
              <a:t>Due was May 4, but let’s pull it earlier to April 30 for early paper assignment and scheduling</a:t>
            </a:r>
            <a:br>
              <a:rPr lang="en-US" dirty="0"/>
            </a:br>
            <a:r>
              <a:rPr lang="en-US" dirty="0">
                <a:solidFill>
                  <a:schemeClr val="accent3"/>
                </a:solidFill>
                <a:sym typeface="Wingdings" pitchFamily="2" charset="2"/>
              </a:rPr>
              <a:t> More time for you to get prepared</a:t>
            </a:r>
            <a:endParaRPr lang="en-US" dirty="0">
              <a:solidFill>
                <a:schemeClr val="accent3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151E21C-06F2-4B2D-3A41-FAA6CE02E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416379"/>
              </p:ext>
            </p:extLst>
          </p:nvPr>
        </p:nvGraphicFramePr>
        <p:xfrm>
          <a:off x="7419385" y="681037"/>
          <a:ext cx="4408507" cy="245829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18167">
                  <a:extLst>
                    <a:ext uri="{9D8B030D-6E8A-4147-A177-3AD203B41FA5}">
                      <a16:colId xmlns:a16="http://schemas.microsoft.com/office/drawing/2014/main" val="3374012295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3587950431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1438692622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452801867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1745915343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286076332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784868829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2538532077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2171477162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55960284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3716999214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2038253404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1985473636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3978471499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2857486226"/>
                    </a:ext>
                  </a:extLst>
                </a:gridCol>
                <a:gridCol w="199356">
                  <a:extLst>
                    <a:ext uri="{9D8B030D-6E8A-4147-A177-3AD203B41FA5}">
                      <a16:colId xmlns:a16="http://schemas.microsoft.com/office/drawing/2014/main" val="2924386731"/>
                    </a:ext>
                  </a:extLst>
                </a:gridCol>
              </a:tblGrid>
              <a:tr h="386587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Topics</a:t>
                      </a:r>
                      <a:endParaRPr lang="en-US" sz="900" i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5033" marR="15033" marT="10022" marB="10022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2003</a:t>
                      </a:r>
                    </a:p>
                  </a:txBody>
                  <a:tcPr marL="15033" marR="15033" marT="10022" marB="10022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2007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2011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2012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2014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2015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2016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2025</a:t>
                      </a:r>
                    </a:p>
                  </a:txBody>
                  <a:tcPr marL="15033" marR="15033" marT="10022" marB="10022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902424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CPU fuzzing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84607570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DRAM Interface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4140479456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Memory Security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2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3</a:t>
                      </a: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3227757934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Memory Reliability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4140696301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Processing near Memory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238399397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Processing in Storage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3649715426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Processing Using Memory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1171067480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Secure caches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67550909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Storage, privacy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2941965838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TEE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2586194678"/>
                  </a:ext>
                </a:extLst>
              </a:tr>
              <a:tr h="134682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 err="1">
                          <a:effectLst/>
                          <a:latin typeface="+mn-lt"/>
                        </a:rPr>
                        <a:t>uARch</a:t>
                      </a:r>
                      <a:r>
                        <a:rPr lang="en-US" sz="900" dirty="0">
                          <a:effectLst/>
                          <a:latin typeface="+mn-lt"/>
                        </a:rPr>
                        <a:t> Energy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83192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 err="1">
                          <a:effectLst/>
                          <a:latin typeface="+mn-lt"/>
                        </a:rPr>
                        <a:t>uArch</a:t>
                      </a:r>
                      <a:r>
                        <a:rPr lang="en-US" sz="900" dirty="0">
                          <a:effectLst/>
                          <a:latin typeface="+mn-lt"/>
                        </a:rPr>
                        <a:t> Security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2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extLst>
                  <a:ext uri="{0D108BD9-81ED-4DB2-BD59-A6C34878D82A}">
                    <a16:rowId xmlns:a16="http://schemas.microsoft.com/office/drawing/2014/main" val="2413127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">
                        <a:buNone/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Speculative Execution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r>
                        <a:rPr lang="en-US" sz="900" dirty="0">
                          <a:effectLst/>
                        </a:rPr>
                        <a:t>1</a:t>
                      </a: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 rtl="0" fontAlgn="b">
                        <a:buNone/>
                      </a:pPr>
                      <a:endParaRPr lang="en-US" sz="900" dirty="0">
                        <a:effectLst/>
                      </a:endParaRPr>
                    </a:p>
                  </a:txBody>
                  <a:tcPr marL="15033" marR="15033" marT="10022" marB="10022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48104" marR="48104" marT="24052" marB="24052" anchor="ctr"/>
                </a:tc>
                <a:extLst>
                  <a:ext uri="{0D108BD9-81ED-4DB2-BD59-A6C34878D82A}">
                    <a16:rowId xmlns:a16="http://schemas.microsoft.com/office/drawing/2014/main" val="3383972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3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59301-2362-595E-A443-B423A972E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Tentative Schedule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A5687D-9D60-6C7C-9C57-31A4C4D28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330625"/>
              </p:ext>
            </p:extLst>
          </p:nvPr>
        </p:nvGraphicFramePr>
        <p:xfrm>
          <a:off x="0" y="734805"/>
          <a:ext cx="12192001" cy="4468684"/>
        </p:xfrm>
        <a:graphic>
          <a:graphicData uri="http://schemas.openxmlformats.org/drawingml/2006/table">
            <a:tbl>
              <a:tblPr/>
              <a:tblGrid>
                <a:gridCol w="1438326">
                  <a:extLst>
                    <a:ext uri="{9D8B030D-6E8A-4147-A177-3AD203B41FA5}">
                      <a16:colId xmlns:a16="http://schemas.microsoft.com/office/drawing/2014/main" val="2662826713"/>
                    </a:ext>
                  </a:extLst>
                </a:gridCol>
                <a:gridCol w="3835538">
                  <a:extLst>
                    <a:ext uri="{9D8B030D-6E8A-4147-A177-3AD203B41FA5}">
                      <a16:colId xmlns:a16="http://schemas.microsoft.com/office/drawing/2014/main" val="562979953"/>
                    </a:ext>
                  </a:extLst>
                </a:gridCol>
                <a:gridCol w="2234101">
                  <a:extLst>
                    <a:ext uri="{9D8B030D-6E8A-4147-A177-3AD203B41FA5}">
                      <a16:colId xmlns:a16="http://schemas.microsoft.com/office/drawing/2014/main" val="4131053423"/>
                    </a:ext>
                  </a:extLst>
                </a:gridCol>
                <a:gridCol w="2342018">
                  <a:extLst>
                    <a:ext uri="{9D8B030D-6E8A-4147-A177-3AD203B41FA5}">
                      <a16:colId xmlns:a16="http://schemas.microsoft.com/office/drawing/2014/main" val="3705102473"/>
                    </a:ext>
                  </a:extLst>
                </a:gridCol>
                <a:gridCol w="2342018">
                  <a:extLst>
                    <a:ext uri="{9D8B030D-6E8A-4147-A177-3AD203B41FA5}">
                      <a16:colId xmlns:a16="http://schemas.microsoft.com/office/drawing/2014/main" val="1451034706"/>
                    </a:ext>
                  </a:extLst>
                </a:gridCol>
              </a:tblGrid>
              <a:tr h="303824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1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Week</a:t>
                      </a:r>
                    </a:p>
                  </a:txBody>
                  <a:tcPr marL="65741" marR="65741" marT="16435" marB="16435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1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Schedule</a:t>
                      </a:r>
                    </a:p>
                  </a:txBody>
                  <a:tcPr marL="65741" marR="65741" marT="16435" marB="16435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1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Important Dates</a:t>
                      </a:r>
                    </a:p>
                  </a:txBody>
                  <a:tcPr marL="65741" marR="65741" marT="16435" marB="16435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We will release</a:t>
                      </a:r>
                    </a:p>
                  </a:txBody>
                  <a:tcPr marL="65741" marR="65741" marT="16435" marB="16435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You will submit</a:t>
                      </a:r>
                    </a:p>
                  </a:txBody>
                  <a:tcPr marL="65741" marR="65741" marT="16435" marB="16435"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417326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April 22,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Release of the Paper List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Paper List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56772"/>
                  </a:ext>
                </a:extLst>
              </a:tr>
              <a:tr h="303824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1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April 27,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Intro, Logistics, and Example Presentation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May 1: Labor Day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932634"/>
                  </a:ext>
                </a:extLst>
              </a:tr>
              <a:tr h="60422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May 4-8,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Prep Week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Schedule of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Apr 30: Preferences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64426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May 11,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May 14: Ascension Day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600513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May 18,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8689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May 25,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No class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May 25: Whit Monday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Report v1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441624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June 1,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Jun 4: Corpus Christi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15795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June 8,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548930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June 15,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943318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June 22,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916118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June 29,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ISCA Week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57434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July 6,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Student Sessions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Euro S&amp;P Week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550181"/>
                  </a:ext>
                </a:extLst>
              </a:tr>
              <a:tr h="295807">
                <a:tc>
                  <a:txBody>
                    <a:bodyPr/>
                    <a:lstStyle/>
                    <a:p>
                      <a:pPr algn="r"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July 13, 2026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Report v2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089141"/>
                  </a:ext>
                </a:extLst>
              </a:tr>
              <a:tr h="33044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Two weeks before the last day of grades 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8F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b="0" dirty="0">
                        <a:solidFill>
                          <a:srgbClr val="434343"/>
                        </a:solidFill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0" fontAlgn="ctr">
                        <a:buNone/>
                      </a:pPr>
                      <a:endParaRPr lang="en-US" sz="1600" dirty="0">
                        <a:effectLst/>
                        <a:latin typeface="+mn-lt"/>
                      </a:endParaRP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>
                        <a:buNone/>
                      </a:pPr>
                      <a:r>
                        <a:rPr lang="en-US" sz="1600" b="0" dirty="0">
                          <a:solidFill>
                            <a:srgbClr val="434343"/>
                          </a:solidFill>
                          <a:effectLst/>
                          <a:latin typeface="+mn-lt"/>
                        </a:rPr>
                        <a:t>Literature Surveys </a:t>
                      </a:r>
                    </a:p>
                  </a:txBody>
                  <a:tcPr marL="65741" marR="65741" marT="16435" marB="1643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82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37323C9-1A25-A2C0-43BE-7079A8B3FB26}"/>
              </a:ext>
            </a:extLst>
          </p:cNvPr>
          <p:cNvSpPr txBox="1"/>
          <p:nvPr/>
        </p:nvSpPr>
        <p:spPr>
          <a:xfrm>
            <a:off x="8813703" y="5264449"/>
            <a:ext cx="337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All dates are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19466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70B56-387A-7102-4763-219FF42F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for Using Artificial Intelligence (AI)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64E93-BF10-C089-D754-BC654C73E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Rule of thumb: AI at your disposal is a tool and does </a:t>
            </a:r>
            <a:r>
              <a:rPr lang="en-US" i="1" dirty="0"/>
              <a:t>not</a:t>
            </a:r>
            <a:r>
              <a:rPr lang="en-US" dirty="0"/>
              <a:t> replace you </a:t>
            </a:r>
          </a:p>
          <a:p>
            <a:endParaRPr lang="en-US" dirty="0"/>
          </a:p>
          <a:p>
            <a:r>
              <a:rPr lang="en-US" dirty="0"/>
              <a:t>You are the sole author of the submitted and presented material</a:t>
            </a:r>
          </a:p>
          <a:p>
            <a:pPr lvl="1"/>
            <a:r>
              <a:rPr lang="en-US" dirty="0"/>
              <a:t>You are responsible of every single word</a:t>
            </a:r>
          </a:p>
          <a:p>
            <a:pPr lvl="1"/>
            <a:r>
              <a:rPr lang="en-US" dirty="0"/>
              <a:t>Hallucinations will not be tolerated</a:t>
            </a:r>
          </a:p>
          <a:p>
            <a:pPr lvl="1"/>
            <a:r>
              <a:rPr lang="en-US" dirty="0"/>
              <a:t>You can be invited for an oral examination to test your knowledge of the submitted material</a:t>
            </a:r>
          </a:p>
          <a:p>
            <a:endParaRPr lang="en-US" dirty="0"/>
          </a:p>
          <a:p>
            <a:r>
              <a:rPr lang="en-US" dirty="0"/>
              <a:t>Using AI is ok </a:t>
            </a:r>
          </a:p>
          <a:p>
            <a:pPr lvl="1"/>
            <a:r>
              <a:rPr lang="en-US" dirty="0"/>
              <a:t>for fixing your grammar and polishing your text </a:t>
            </a:r>
          </a:p>
          <a:p>
            <a:pPr lvl="1"/>
            <a:r>
              <a:rPr lang="en-US" dirty="0"/>
              <a:t>for brainstorming if you fact-check every idea/statement/claim</a:t>
            </a:r>
          </a:p>
          <a:p>
            <a:endParaRPr lang="en-US" dirty="0"/>
          </a:p>
          <a:p>
            <a:r>
              <a:rPr lang="en-US" dirty="0"/>
              <a:t>When you use AI, </a:t>
            </a:r>
          </a:p>
          <a:p>
            <a:pPr lvl="1"/>
            <a:r>
              <a:rPr lang="en-US" dirty="0"/>
              <a:t>Do not trust! Fact-check everything! </a:t>
            </a:r>
          </a:p>
          <a:p>
            <a:pPr lvl="1"/>
            <a:r>
              <a:rPr lang="en-US" dirty="0"/>
              <a:t>Make sure that the terminology is correct</a:t>
            </a:r>
          </a:p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AI is great, but you are (should be) greater! </a:t>
            </a:r>
            <a:br>
              <a:rPr lang="en-US" dirty="0"/>
            </a:br>
            <a:r>
              <a:rPr lang="en-US" dirty="0"/>
              <a:t>Technical depth of the final material should be more than what AI can generate by itself</a:t>
            </a:r>
          </a:p>
        </p:txBody>
      </p:sp>
    </p:spTree>
    <p:extLst>
      <p:ext uri="{BB962C8B-B14F-4D97-AF65-F5344CB8AC3E}">
        <p14:creationId xmlns:p14="http://schemas.microsoft.com/office/powerpoint/2010/main" val="41630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45BD8-BB2D-F0F9-68A8-E87D9D9A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Team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9BAB906-DDBD-EF63-6D38-14E02E331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9146" b="17837"/>
          <a:stretch>
            <a:fillRect/>
          </a:stretch>
        </p:blipFill>
        <p:spPr bwMode="auto">
          <a:xfrm>
            <a:off x="91553" y="636795"/>
            <a:ext cx="2743200" cy="2748112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430A48D-AEEF-4097-AAD6-B895EB76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44" y="636795"/>
            <a:ext cx="2743200" cy="27432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E2B888E-90F5-F126-5291-C47B67F7B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35" y="3478005"/>
            <a:ext cx="2743200" cy="27432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B15F5AB-CF4D-2C5A-D222-6AA8E3012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944" y="3478005"/>
            <a:ext cx="2743200" cy="27432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303639B-CF8F-E3D3-9689-22D0FA93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3" y="3478005"/>
            <a:ext cx="2743200" cy="27432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86C4E47-A868-A7F4-F600-EE32B3FC4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t="1670" r="11787" b="21903"/>
          <a:stretch>
            <a:fillRect/>
          </a:stretch>
        </p:blipFill>
        <p:spPr bwMode="auto">
          <a:xfrm>
            <a:off x="9272725" y="3478005"/>
            <a:ext cx="2743200" cy="2743200"/>
          </a:xfrm>
          <a:prstGeom prst="ellipse">
            <a:avLst/>
          </a:prstGeom>
          <a:ln w="19050" cap="rnd">
            <a:solidFill>
              <a:schemeClr val="tx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640738-900B-2892-CF55-53842A26701C}"/>
              </a:ext>
            </a:extLst>
          </p:cNvPr>
          <p:cNvSpPr txBox="1"/>
          <p:nvPr/>
        </p:nvSpPr>
        <p:spPr>
          <a:xfrm>
            <a:off x="274433" y="2785794"/>
            <a:ext cx="2377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Giray Yaglikci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E7E91-03A0-A1F3-0FFA-87976EDBF28E}"/>
              </a:ext>
            </a:extLst>
          </p:cNvPr>
          <p:cNvSpPr txBox="1"/>
          <p:nvPr/>
        </p:nvSpPr>
        <p:spPr>
          <a:xfrm>
            <a:off x="3334824" y="2783783"/>
            <a:ext cx="2377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Michael Schwarz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E6866-469B-30EB-413E-4B371B85076F}"/>
              </a:ext>
            </a:extLst>
          </p:cNvPr>
          <p:cNvSpPr txBox="1"/>
          <p:nvPr/>
        </p:nvSpPr>
        <p:spPr>
          <a:xfrm>
            <a:off x="274433" y="5633889"/>
            <a:ext cx="2377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Eduard Ebert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0A7E5-F23A-7958-4DE1-6FC622B3BE52}"/>
              </a:ext>
            </a:extLst>
          </p:cNvPr>
          <p:cNvSpPr txBox="1"/>
          <p:nvPr/>
        </p:nvSpPr>
        <p:spPr>
          <a:xfrm>
            <a:off x="3334824" y="5633889"/>
            <a:ext cx="2377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Tristan </a:t>
            </a:r>
            <a:r>
              <a:rPr lang="en-US" dirty="0" err="1"/>
              <a:t>Hornetz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59562-750C-FD55-C719-7847B402AE9E}"/>
              </a:ext>
            </a:extLst>
          </p:cNvPr>
          <p:cNvSpPr txBox="1"/>
          <p:nvPr/>
        </p:nvSpPr>
        <p:spPr>
          <a:xfrm>
            <a:off x="6395215" y="5633889"/>
            <a:ext cx="2377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Lorenz Hetterich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98EB6B-BF03-C324-25B2-E8477AC24022}"/>
              </a:ext>
            </a:extLst>
          </p:cNvPr>
          <p:cNvSpPr txBox="1"/>
          <p:nvPr/>
        </p:nvSpPr>
        <p:spPr>
          <a:xfrm>
            <a:off x="9455605" y="5633889"/>
            <a:ext cx="2377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Namhun</a:t>
            </a:r>
            <a:r>
              <a:rPr lang="en-US" dirty="0"/>
              <a:t> Kim</a:t>
            </a:r>
          </a:p>
        </p:txBody>
      </p:sp>
    </p:spTree>
    <p:extLst>
      <p:ext uri="{BB962C8B-B14F-4D97-AF65-F5344CB8AC3E}">
        <p14:creationId xmlns:p14="http://schemas.microsoft.com/office/powerpoint/2010/main" val="2138877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F2629-004E-B74F-6118-1C5F83F82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FC1BA8-CB60-88EC-11CE-97B5B06565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Computer Architecture </a:t>
            </a:r>
            <a:br>
              <a:rPr lang="en-US" dirty="0"/>
            </a:br>
            <a:r>
              <a:rPr lang="en-US" sz="4800" dirty="0"/>
              <a:t>Seminar/Proseminar</a:t>
            </a:r>
            <a:br>
              <a:rPr lang="en-US" sz="4800"/>
            </a:br>
            <a:r>
              <a:rPr lang="en-US" sz="4400"/>
              <a:t>Lecture 1a: </a:t>
            </a:r>
            <a:r>
              <a:rPr lang="en-US" sz="4400" dirty="0"/>
              <a:t>Introduction and Logistics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E3C7626-D4A9-0EEA-C58E-F8A0AB5C87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A. Giray Yaglikci</a:t>
            </a:r>
          </a:p>
          <a:p>
            <a:r>
              <a:rPr lang="en-US" dirty="0"/>
              <a:t>27 April 2026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488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3557C-7892-6162-D423-BA70AEFEB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0" y="772590"/>
            <a:ext cx="5918200" cy="538165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Achieving the highest efficiency, performance, and robustness</a:t>
            </a:r>
            <a:br>
              <a:rPr lang="en-US" dirty="0"/>
            </a:br>
            <a:r>
              <a:rPr lang="en-US" dirty="0"/>
              <a:t>is possible via taking</a:t>
            </a:r>
            <a:br>
              <a:rPr lang="en-US" dirty="0"/>
            </a:br>
            <a:r>
              <a:rPr lang="en-US" dirty="0"/>
              <a:t>the expanded view</a:t>
            </a:r>
          </a:p>
          <a:p>
            <a:pPr marL="0" indent="0">
              <a:buNone/>
            </a:pPr>
            <a:endParaRPr lang="en-US" sz="1400" dirty="0"/>
          </a:p>
        </p:txBody>
      </p:sp>
      <p:graphicFrame>
        <p:nvGraphicFramePr>
          <p:cNvPr id="25" name="Content Placeholder 24">
            <a:extLst>
              <a:ext uri="{FF2B5EF4-FFF2-40B4-BE49-F238E27FC236}">
                <a16:creationId xmlns:a16="http://schemas.microsoft.com/office/drawing/2014/main" id="{86E32F68-3A7C-2961-56B9-E46805CDDE1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0465525"/>
              </p:ext>
            </p:extLst>
          </p:nvPr>
        </p:nvGraphicFramePr>
        <p:xfrm>
          <a:off x="6172200" y="773113"/>
          <a:ext cx="6019800" cy="53811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19800">
                  <a:extLst>
                    <a:ext uri="{9D8B030D-6E8A-4147-A177-3AD203B41FA5}">
                      <a16:colId xmlns:a16="http://schemas.microsoft.com/office/drawing/2014/main" val="3265417240"/>
                    </a:ext>
                  </a:extLst>
                </a:gridCol>
              </a:tblGrid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Problem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152853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Algorithm, Application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602811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Programing Language, Compiler, Interpreter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158678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System Software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644896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Software / Hardware Interface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346191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Microarchitecture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627590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Logic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953662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Devices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567370"/>
                  </a:ext>
                </a:extLst>
              </a:tr>
              <a:tr h="5979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Physics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81807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A7EB42E-F21F-64A9-BDAF-47A10AA1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Architecture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6845EC-4651-D06E-F4EB-92E14A05C3E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974776" y="3510442"/>
            <a:ext cx="28415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tos" panose="020B0004020202020204" pitchFamily="34" charset="0"/>
              </a:rPr>
              <a:t>Computer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tos" panose="020B0004020202020204" pitchFamily="34" charset="0"/>
              </a:rPr>
              <a:t>Architecture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ptos" panose="020B0004020202020204" pitchFamily="34" charset="0"/>
              </a:rPr>
              <a:t>(narrow view)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BAF2B8-04A8-3365-9D52-AE79080F91A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38615" y="3191853"/>
            <a:ext cx="42868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</a:rPr>
              <a:t>Computer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</a:rPr>
              <a:t>Architecture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</a:rPr>
              <a:t>(expanded view)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3CA88C79-BD73-DBAB-D8B6-22BB243D9C9B}"/>
              </a:ext>
            </a:extLst>
          </p:cNvPr>
          <p:cNvSpPr/>
          <p:nvPr/>
        </p:nvSpPr>
        <p:spPr>
          <a:xfrm>
            <a:off x="5735781" y="3196239"/>
            <a:ext cx="284019" cy="1274738"/>
          </a:xfrm>
          <a:prstGeom prst="leftBrace">
            <a:avLst>
              <a:gd name="adj1" fmla="val 95952"/>
              <a:gd name="adj2" fmla="val 50000"/>
            </a:avLst>
          </a:prstGeom>
          <a:ln w="76200"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FB430027-F887-103A-76DD-1D80CF6EDB57}"/>
              </a:ext>
            </a:extLst>
          </p:cNvPr>
          <p:cNvSpPr/>
          <p:nvPr/>
        </p:nvSpPr>
        <p:spPr>
          <a:xfrm>
            <a:off x="4713735" y="1425972"/>
            <a:ext cx="284019" cy="4232474"/>
          </a:xfrm>
          <a:prstGeom prst="leftBrace">
            <a:avLst>
              <a:gd name="adj1" fmla="val 95952"/>
              <a:gd name="adj2" fmla="val 50000"/>
            </a:avLst>
          </a:prstGeom>
          <a:ln w="762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E2717F9-7529-D516-A26F-37394B9298AB}"/>
              </a:ext>
            </a:extLst>
          </p:cNvPr>
          <p:cNvGrpSpPr/>
          <p:nvPr/>
        </p:nvGrpSpPr>
        <p:grpSpPr>
          <a:xfrm>
            <a:off x="5041900" y="1371600"/>
            <a:ext cx="1125312" cy="4232475"/>
            <a:chOff x="3554227" y="1371600"/>
            <a:chExt cx="2612985" cy="423247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0335E5-5A41-7783-7C18-ADC1C827D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4227" y="1371600"/>
              <a:ext cx="2612985" cy="0"/>
            </a:xfrm>
            <a:prstGeom prst="line">
              <a:avLst/>
            </a:prstGeom>
            <a:ln w="571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CD9C6B-097F-9103-9856-7B2EAFFB20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4227" y="5604075"/>
              <a:ext cx="2612985" cy="0"/>
            </a:xfrm>
            <a:prstGeom prst="line">
              <a:avLst/>
            </a:prstGeom>
            <a:ln w="57150">
              <a:solidFill>
                <a:srgbClr val="0000F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30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2" grpId="0"/>
      <p:bldP spid="22" grpId="1"/>
      <p:bldP spid="24" grpId="0"/>
      <p:bldP spid="26" grpId="0" animBg="1"/>
      <p:bldP spid="26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505E1A-25C7-95AF-C22C-77C464BC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Architecture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41E117-C334-522E-C407-FEE1B55B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4805"/>
            <a:ext cx="12192000" cy="554625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rgbClr val="0000FF"/>
                </a:solidFill>
              </a:rPr>
              <a:t>science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art</a:t>
            </a:r>
            <a:r>
              <a:rPr lang="en-US" dirty="0"/>
              <a:t> of designing </a:t>
            </a:r>
            <a:r>
              <a:rPr lang="en-US" dirty="0">
                <a:solidFill>
                  <a:srgbClr val="0000FF"/>
                </a:solidFill>
              </a:rPr>
              <a:t>computing platforms 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/>
              <a:t>(hardware, interface, system SW, and programming model)</a:t>
            </a:r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to achieve a set of </a:t>
            </a:r>
            <a:r>
              <a:rPr lang="en-US" dirty="0">
                <a:solidFill>
                  <a:srgbClr val="0000FF"/>
                </a:solidFill>
              </a:rPr>
              <a:t>design goals</a:t>
            </a:r>
            <a:r>
              <a:rPr lang="en-US" dirty="0"/>
              <a:t>, e.g.,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highest performance on earth on workloads X, Y, Z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longest battery life at a form factor that fits in your pocket with cost &lt; €€€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the best performance/cost ratio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data integrity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confidentiality</a:t>
            </a:r>
          </a:p>
          <a:p>
            <a:pPr lvl="1">
              <a:buClr>
                <a:schemeClr val="tx1"/>
              </a:buClr>
            </a:pPr>
            <a:r>
              <a:rPr lang="is-IS" dirty="0"/>
              <a:t>…</a:t>
            </a:r>
          </a:p>
          <a:p>
            <a:pPr lvl="1"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Designing a supercomputer is different from designing a smartphone </a:t>
            </a:r>
            <a:br>
              <a:rPr lang="en-US" dirty="0"/>
            </a:br>
            <a:r>
              <a:rPr lang="en-US" dirty="0">
                <a:sym typeface="Wingdings"/>
              </a:rPr>
              <a:t> But, many fundamental principles are similar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Title 1">
            <a:extLst>
              <a:ext uri="{FF2B5EF4-FFF2-40B4-BE49-F238E27FC236}">
                <a16:creationId xmlns:a16="http://schemas.microsoft.com/office/drawing/2014/main" id="{11D4E38C-1708-5045-BB1E-FB3BC578F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Why Study Computer Architecture?</a:t>
            </a:r>
          </a:p>
        </p:txBody>
      </p:sp>
      <p:sp>
        <p:nvSpPr>
          <p:cNvPr id="422914" name="Content Placeholder 2">
            <a:extLst>
              <a:ext uri="{FF2B5EF4-FFF2-40B4-BE49-F238E27FC236}">
                <a16:creationId xmlns:a16="http://schemas.microsoft.com/office/drawing/2014/main" id="{2B7D84A3-3817-434E-961E-0CA596253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Enable better systems</a:t>
            </a:r>
            <a:r>
              <a:rPr lang="en-US" altLang="en-US" dirty="0">
                <a:ea typeface="ＭＳ Ｐゴシック" panose="020B0600070205080204" pitchFamily="34" charset="-128"/>
              </a:rPr>
              <a:t>: </a:t>
            </a:r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faster, cheaper, smaller, more reliable, …</a:t>
            </a:r>
            <a:b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2400" dirty="0">
                <a:ea typeface="ＭＳ Ｐゴシック" panose="020B0600070205080204" pitchFamily="34" charset="-128"/>
              </a:rPr>
              <a:t>By leveraging advances and changes in underlying technology/circuits</a:t>
            </a:r>
          </a:p>
          <a:p>
            <a:pPr lvl="1">
              <a:buClr>
                <a:schemeClr val="tx1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Enable new applications and systems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Life-like 3D visualization 20 years ago? Virtual reality? 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Self-driving cars? 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Personalized genomics? Personalized medicine?</a:t>
            </a:r>
          </a:p>
          <a:p>
            <a:pPr lvl="1">
              <a:buClr>
                <a:schemeClr val="tx1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Enable better solutions </a:t>
            </a:r>
            <a:r>
              <a:rPr lang="en-US" altLang="en-US" dirty="0">
                <a:ea typeface="ＭＳ Ｐゴシック" panose="020B0600070205080204" pitchFamily="34" charset="-128"/>
              </a:rPr>
              <a:t>to problems</a:t>
            </a:r>
          </a:p>
          <a:p>
            <a:pPr lvl="1">
              <a:buClr>
                <a:schemeClr val="tx1"/>
              </a:buClr>
            </a:pPr>
            <a:r>
              <a:rPr lang="en-US" altLang="en-US" sz="1800" dirty="0">
                <a:ea typeface="ＭＳ Ｐゴシック" panose="020B0600070205080204" pitchFamily="34" charset="-128"/>
              </a:rPr>
              <a:t>Software innovation is built on trends and changes in computer architecture </a:t>
            </a:r>
            <a:br>
              <a:rPr lang="en-US" altLang="en-US" sz="1800" dirty="0">
                <a:ea typeface="ＭＳ Ｐゴシック" panose="020B0600070205080204" pitchFamily="34" charset="-128"/>
              </a:rPr>
            </a:br>
            <a:r>
              <a:rPr lang="en-US" altLang="en-US" sz="1800" dirty="0">
                <a:ea typeface="ＭＳ Ｐゴシック" panose="020B0600070205080204" pitchFamily="34" charset="-128"/>
              </a:rPr>
              <a:t>&gt; 50% performance improvement per year has enabled this innovation</a:t>
            </a:r>
          </a:p>
          <a:p>
            <a:pPr lvl="2">
              <a:buClr>
                <a:schemeClr val="tx1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Understand why computers work the way they do</a:t>
            </a:r>
          </a:p>
        </p:txBody>
      </p:sp>
    </p:spTree>
    <p:extLst>
      <p:ext uri="{BB962C8B-B14F-4D97-AF65-F5344CB8AC3E}">
        <p14:creationId xmlns:p14="http://schemas.microsoft.com/office/powerpoint/2010/main" val="92305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1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Title 1">
            <a:extLst>
              <a:ext uri="{FF2B5EF4-FFF2-40B4-BE49-F238E27FC236}">
                <a16:creationId xmlns:a16="http://schemas.microsoft.com/office/drawing/2014/main" id="{B3883240-80F8-9944-914B-3626305D9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Computer Architecture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831B0-B27A-864C-92FB-7E9D64825D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Today is a very exciting time to study computer architecture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ea typeface="ＭＳ Ｐゴシック" panose="020B0600070205080204" pitchFamily="34" charset="-128"/>
              </a:rPr>
              <a:t>Industry is in a large paradigm shift (to novel architectures) – many different potential system designs possible</a:t>
            </a:r>
          </a:p>
          <a:p>
            <a:pPr>
              <a:buClr>
                <a:schemeClr val="tx1"/>
              </a:buClr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Many difficult problems </a:t>
            </a:r>
            <a:r>
              <a:rPr lang="en-US" altLang="en-US" i="1" dirty="0">
                <a:ea typeface="ＭＳ Ｐゴシック" panose="020B0600070205080204" pitchFamily="34" charset="-128"/>
              </a:rPr>
              <a:t>motivating</a:t>
            </a:r>
            <a:r>
              <a:rPr lang="en-US" altLang="en-US" dirty="0">
                <a:ea typeface="ＭＳ Ｐゴシック" panose="020B0600070205080204" pitchFamily="34" charset="-128"/>
              </a:rPr>
              <a:t> and </a:t>
            </a:r>
            <a:r>
              <a:rPr lang="en-US" altLang="en-US" i="1" dirty="0">
                <a:ea typeface="ＭＳ Ｐゴシック" panose="020B0600070205080204" pitchFamily="34" charset="-128"/>
              </a:rPr>
              <a:t>caused by </a:t>
            </a:r>
            <a:r>
              <a:rPr lang="en-US" altLang="en-US" dirty="0">
                <a:ea typeface="ＭＳ Ｐゴシック" panose="020B0600070205080204" pitchFamily="34" charset="-128"/>
              </a:rPr>
              <a:t>the shift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Huge hunger for data and new data-intensive applications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Power/energy/thermal constraints 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Complexity of design 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Difficulties in technology scaling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Memory bottleneck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Reliability problems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Programmability problems</a:t>
            </a:r>
          </a:p>
          <a:p>
            <a:pPr lvl="1">
              <a:buClr>
                <a:schemeClr val="tx1"/>
              </a:buClr>
            </a:pPr>
            <a:r>
              <a:rPr lang="en-US" altLang="en-US" sz="2000" dirty="0">
                <a:ea typeface="ＭＳ Ｐゴシック" panose="020B0600070205080204" pitchFamily="34" charset="-128"/>
              </a:rPr>
              <a:t>Security and privacy issues</a:t>
            </a:r>
          </a:p>
          <a:p>
            <a:pPr lvl="1">
              <a:buClr>
                <a:schemeClr val="tx1"/>
              </a:buClr>
            </a:pPr>
            <a:endParaRPr lang="en-US" altLang="en-US" sz="1200" dirty="0">
              <a:ea typeface="ＭＳ Ｐゴシック" panose="020B0600070205080204" pitchFamily="34" charset="-128"/>
            </a:endParaRPr>
          </a:p>
          <a:p>
            <a:pPr>
              <a:buClr>
                <a:schemeClr val="tx1"/>
              </a:buClr>
            </a:pPr>
            <a:r>
              <a:rPr lang="en-US" altLang="en-US" dirty="0">
                <a:ea typeface="ＭＳ Ｐゴシック" panose="020B0600070205080204" pitchFamily="34" charset="-128"/>
              </a:rPr>
              <a:t>No clear, definitive answers to these problems</a:t>
            </a:r>
          </a:p>
        </p:txBody>
      </p:sp>
    </p:spTree>
    <p:extLst>
      <p:ext uri="{BB962C8B-B14F-4D97-AF65-F5344CB8AC3E}">
        <p14:creationId xmlns:p14="http://schemas.microsoft.com/office/powerpoint/2010/main" val="309727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AFA8-F928-074B-AE87-00F35D20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Seminar/Proseminar in Computer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D5082-2F46-7C48-8952-78EC2112D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0432FF"/>
                </a:solidFill>
              </a:rPr>
              <a:t>Fundamental</a:t>
            </a:r>
            <a:r>
              <a:rPr lang="en-US" dirty="0">
                <a:solidFill>
                  <a:srgbClr val="0432FF"/>
                </a:solidFill>
              </a:rPr>
              <a:t> and </a:t>
            </a:r>
            <a:r>
              <a:rPr lang="en-US" b="1" dirty="0">
                <a:solidFill>
                  <a:srgbClr val="0432FF"/>
                </a:solidFill>
              </a:rPr>
              <a:t>cutting-edge</a:t>
            </a:r>
            <a:r>
              <a:rPr lang="en-US" dirty="0">
                <a:solidFill>
                  <a:srgbClr val="0432FF"/>
                </a:solidFill>
              </a:rPr>
              <a:t> research papers in computer architecture</a:t>
            </a:r>
            <a:endParaRPr lang="en-US" dirty="0"/>
          </a:p>
          <a:p>
            <a:pPr>
              <a:buClr>
                <a:schemeClr val="tx1"/>
              </a:buClr>
            </a:pPr>
            <a:endParaRPr lang="en-US" dirty="0"/>
          </a:p>
          <a:p>
            <a:pPr>
              <a:buClr>
                <a:schemeClr val="tx1"/>
              </a:buClr>
            </a:pPr>
            <a:r>
              <a:rPr lang="en-US" dirty="0"/>
              <a:t>Multiple components that are aimed at improving students’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technical skills </a:t>
            </a:r>
            <a:r>
              <a:rPr lang="en-US" dirty="0"/>
              <a:t>in computer architecture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critical thinking and analysis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technical presentation </a:t>
            </a:r>
            <a:r>
              <a:rPr lang="en-US" dirty="0"/>
              <a:t>of concepts and papers 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in both spoken and written forms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familiarity with major research directions</a:t>
            </a:r>
          </a:p>
        </p:txBody>
      </p:sp>
    </p:spTree>
    <p:extLst>
      <p:ext uri="{BB962C8B-B14F-4D97-AF65-F5344CB8AC3E}">
        <p14:creationId xmlns:p14="http://schemas.microsoft.com/office/powerpoint/2010/main" val="182387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EA4CD16D-F220-3E45-9B75-128F18BA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to Make the Best Out of This?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71E2887-C534-3F44-BECC-DAE7703B9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Come prepared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 Read and critically evaluate the paper</a:t>
            </a:r>
          </a:p>
          <a:p>
            <a:endParaRPr lang="en-US" altLang="en-US" sz="2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Think new ideas</a:t>
            </a:r>
          </a:p>
          <a:p>
            <a:endParaRPr lang="en-US" altLang="en-US" sz="2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Bring discussion points and questions; read other papers</a:t>
            </a:r>
          </a:p>
          <a:p>
            <a:endParaRPr lang="en-US" altLang="en-US" sz="2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Be critical</a:t>
            </a:r>
          </a:p>
          <a:p>
            <a:endParaRPr lang="en-US" altLang="en-US" sz="2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Brainstorm – be open to new ideas </a:t>
            </a:r>
          </a:p>
          <a:p>
            <a:endParaRPr lang="en-US" altLang="en-US" sz="2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Pay attention and discuss + contribute</a:t>
            </a:r>
          </a:p>
          <a:p>
            <a:endParaRPr lang="en-US" altLang="en-US" sz="2000" dirty="0"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Participate online after each meeting</a:t>
            </a:r>
          </a:p>
          <a:p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  <a:p>
            <a:endParaRPr lang="en-US" altLang="en-US" dirty="0">
              <a:ea typeface="ＭＳ Ｐゴシック" panose="020B0600070205080204" pitchFamily="34" charset="-128"/>
              <a:sym typeface="Wingdings" pitchFamily="2" charset="2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30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42572</TotalTime>
  <Words>2001</Words>
  <Application>Microsoft Macintosh PowerPoint</Application>
  <PresentationFormat>Widescreen</PresentationFormat>
  <Paragraphs>408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Aptos</vt:lpstr>
      <vt:lpstr>Montserrat</vt:lpstr>
      <vt:lpstr>Calibri</vt:lpstr>
      <vt:lpstr>Wingdings</vt:lpstr>
      <vt:lpstr>Garamond</vt:lpstr>
      <vt:lpstr>Office Theme</vt:lpstr>
      <vt:lpstr>Computer Architecture  Seminar/Proseminar Lecture 1a: Introduction and Logistics</vt:lpstr>
      <vt:lpstr>Goal of This Seminar/Proseminar</vt:lpstr>
      <vt:lpstr>Teaching Team</vt:lpstr>
      <vt:lpstr>Computer Architecture</vt:lpstr>
      <vt:lpstr>Computer Architecture</vt:lpstr>
      <vt:lpstr>Why Study Computer Architecture?</vt:lpstr>
      <vt:lpstr>Computer Architecture Today</vt:lpstr>
      <vt:lpstr>Seminar/Proseminar in Computer Architecture</vt:lpstr>
      <vt:lpstr>How to Make the Best Out of This?</vt:lpstr>
      <vt:lpstr>Anatomy of a Good Paper Review (Talk)</vt:lpstr>
      <vt:lpstr>Paper Discussion Format</vt:lpstr>
      <vt:lpstr>More Advice on Paper Review/Talk</vt:lpstr>
      <vt:lpstr>Avoid Rat Hole Discussions</vt:lpstr>
      <vt:lpstr>More Advice on Talks</vt:lpstr>
      <vt:lpstr>More Advice on Talks </vt:lpstr>
      <vt:lpstr>An Example Presentation and Discussion</vt:lpstr>
      <vt:lpstr>Course Logistics and Grading</vt:lpstr>
      <vt:lpstr>Three Deliverables</vt:lpstr>
      <vt:lpstr>Preparing Your Critical Paper Review Talk</vt:lpstr>
      <vt:lpstr>Preparing Your Critical Paper Review Talk: Start Early</vt:lpstr>
      <vt:lpstr>Preparing Your Critical Paper Review Talk: Study the Paper</vt:lpstr>
      <vt:lpstr>Preparing Your Critical Paper Review Talk: Prepare a Draft</vt:lpstr>
      <vt:lpstr>Preparing Your Critical Paper Review Talk: Get Feedback</vt:lpstr>
      <vt:lpstr>Critical Paper Review Report</vt:lpstr>
      <vt:lpstr>Literature Survey</vt:lpstr>
      <vt:lpstr>Grading Rubric</vt:lpstr>
      <vt:lpstr>Tentative Schedule</vt:lpstr>
      <vt:lpstr>Tentative Schedule</vt:lpstr>
      <vt:lpstr>Policy for Using Artificial Intelligence (AI)</vt:lpstr>
      <vt:lpstr>Computer Architecture  Seminar/Proseminar Lecture 1a: Introduction and Logistics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Abdullah Giray Yağlıkçı</dc:creator>
  <cp:lastModifiedBy>Abdullah Giray Yağlıkçı</cp:lastModifiedBy>
  <cp:revision>58</cp:revision>
  <dcterms:created xsi:type="dcterms:W3CDTF">2026-03-13T20:03:50Z</dcterms:created>
  <dcterms:modified xsi:type="dcterms:W3CDTF">2026-04-27T16:00:06Z</dcterms:modified>
</cp:coreProperties>
</file>