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7" r:id="rId1"/>
  </p:sldMasterIdLst>
  <p:notesMasterIdLst>
    <p:notesMasterId r:id="rId72"/>
  </p:notesMasterIdLst>
  <p:sldIdLst>
    <p:sldId id="2147470709" r:id="rId2"/>
    <p:sldId id="2147470708" r:id="rId3"/>
    <p:sldId id="2147470710" r:id="rId4"/>
    <p:sldId id="2147470652" r:id="rId5"/>
    <p:sldId id="1179" r:id="rId6"/>
    <p:sldId id="2147470638" r:id="rId7"/>
    <p:sldId id="2147470711" r:id="rId8"/>
    <p:sldId id="2147470640" r:id="rId9"/>
    <p:sldId id="2147470641" r:id="rId10"/>
    <p:sldId id="2147470712" r:id="rId11"/>
    <p:sldId id="2147470694" r:id="rId12"/>
    <p:sldId id="2147470713" r:id="rId13"/>
    <p:sldId id="2147470714" r:id="rId14"/>
    <p:sldId id="2147470715" r:id="rId15"/>
    <p:sldId id="2147470646" r:id="rId16"/>
    <p:sldId id="2147470716" r:id="rId17"/>
    <p:sldId id="2147470717" r:id="rId18"/>
    <p:sldId id="2147470718" r:id="rId19"/>
    <p:sldId id="2147470695" r:id="rId20"/>
    <p:sldId id="2147470719" r:id="rId21"/>
    <p:sldId id="2147470720" r:id="rId22"/>
    <p:sldId id="2147470651" r:id="rId23"/>
    <p:sldId id="2147470721" r:id="rId24"/>
    <p:sldId id="2147470722" r:id="rId25"/>
    <p:sldId id="2147470655" r:id="rId26"/>
    <p:sldId id="2147470723" r:id="rId27"/>
    <p:sldId id="2147470724" r:id="rId28"/>
    <p:sldId id="2147470658" r:id="rId29"/>
    <p:sldId id="2147470696" r:id="rId30"/>
    <p:sldId id="2147470725" r:id="rId31"/>
    <p:sldId id="2147470726" r:id="rId32"/>
    <p:sldId id="2147470697" r:id="rId33"/>
    <p:sldId id="2147470727" r:id="rId34"/>
    <p:sldId id="2147470728" r:id="rId35"/>
    <p:sldId id="2147470665" r:id="rId36"/>
    <p:sldId id="2147470666" r:id="rId37"/>
    <p:sldId id="2147470729" r:id="rId38"/>
    <p:sldId id="2147470668" r:id="rId39"/>
    <p:sldId id="2147470730" r:id="rId40"/>
    <p:sldId id="2147470731" r:id="rId41"/>
    <p:sldId id="2147470671" r:id="rId42"/>
    <p:sldId id="2147470673" r:id="rId43"/>
    <p:sldId id="2147470674" r:id="rId44"/>
    <p:sldId id="2147470698" r:id="rId45"/>
    <p:sldId id="2147470732" r:id="rId46"/>
    <p:sldId id="2147470677" r:id="rId47"/>
    <p:sldId id="2147470733" r:id="rId48"/>
    <p:sldId id="2147470734" r:id="rId49"/>
    <p:sldId id="2147470735" r:id="rId50"/>
    <p:sldId id="2147470736" r:id="rId51"/>
    <p:sldId id="2147470737" r:id="rId52"/>
    <p:sldId id="2147470738" r:id="rId53"/>
    <p:sldId id="2147470739" r:id="rId54"/>
    <p:sldId id="2147470740" r:id="rId55"/>
    <p:sldId id="2147470699" r:id="rId56"/>
    <p:sldId id="2147470687" r:id="rId57"/>
    <p:sldId id="2147470688" r:id="rId58"/>
    <p:sldId id="2147470689" r:id="rId59"/>
    <p:sldId id="2147470690" r:id="rId60"/>
    <p:sldId id="2147470741" r:id="rId61"/>
    <p:sldId id="2147470692" r:id="rId62"/>
    <p:sldId id="2147470703" r:id="rId63"/>
    <p:sldId id="2147470701" r:id="rId64"/>
    <p:sldId id="2147470702" r:id="rId65"/>
    <p:sldId id="5137" r:id="rId66"/>
    <p:sldId id="2147470707" r:id="rId67"/>
    <p:sldId id="2147470704" r:id="rId68"/>
    <p:sldId id="2147470705" r:id="rId69"/>
    <p:sldId id="2147470706" r:id="rId70"/>
    <p:sldId id="2147470636" r:id="rId71"/>
  </p:sldIdLst>
  <p:sldSz cx="12192000" cy="6858000"/>
  <p:notesSz cx="6858000" cy="9144000"/>
  <p:embeddedFontLst>
    <p:embeddedFont>
      <p:font typeface="Cambria" panose="02040503050406030204" pitchFamily="18" charset="0"/>
      <p:regular r:id="rId73"/>
      <p:bold r:id="rId74"/>
      <p:italic r:id="rId75"/>
      <p:boldItalic r:id="rId76"/>
    </p:embeddedFont>
    <p:embeddedFont>
      <p:font typeface="Garamond" panose="02020404030301010803" pitchFamily="18" charset="0"/>
      <p:regular r:id="rId77"/>
      <p:bold r:id="rId78"/>
      <p:italic r:id="rId79"/>
      <p:boldItalic r:id="rId80"/>
    </p:embeddedFont>
    <p:embeddedFont>
      <p:font typeface="Montserrat" pitchFamily="2" charset="77"/>
      <p:regular r:id="rId81"/>
      <p:bold r:id="rId82"/>
      <p:italic r:id="rId83"/>
      <p:boldItalic r:id="rId84"/>
    </p:embeddedFont>
    <p:embeddedFont>
      <p:font typeface="Tahoma" panose="020B0604030504040204" pitchFamily="34" charset="0"/>
      <p:regular r:id="rId85"/>
      <p:bold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862"/>
    <a:srgbClr val="FFFFFF"/>
    <a:srgbClr val="0000FF"/>
    <a:srgbClr val="3366FF"/>
    <a:srgbClr val="FF6600"/>
    <a:srgbClr val="800000"/>
    <a:srgbClr val="008001"/>
    <a:srgbClr val="8000FF"/>
    <a:srgbClr val="66006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2"/>
    <p:restoredTop sz="94597"/>
  </p:normalViewPr>
  <p:slideViewPr>
    <p:cSldViewPr snapToGrid="0">
      <p:cViewPr varScale="1">
        <p:scale>
          <a:sx n="203" d="100"/>
          <a:sy n="203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8278652668417"/>
          <c:y val="8.1536330782635516E-2"/>
          <c:w val="0.86149365704286962"/>
          <c:h val="0.55788076821073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D-4161-836B-046AD76E31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45-4DAB-A87F-80E371C59E4A}"/>
              </c:ext>
            </c:extLst>
          </c:dPt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AD-4161-836B-046AD76E31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139.19999999999999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D-4161-836B-046AD76E3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754165519"/>
        <c:axId val="1509368063"/>
      </c:barChart>
      <c:catAx>
        <c:axId val="175416551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9368063"/>
        <c:crosses val="autoZero"/>
        <c:auto val="1"/>
        <c:lblAlgn val="ctr"/>
        <c:lblOffset val="100"/>
        <c:noMultiLvlLbl val="0"/>
      </c:catAx>
      <c:valAx>
        <c:axId val="1509368063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K;\-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754165519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8278652668417"/>
          <c:y val="8.1536330782635516E-2"/>
          <c:w val="0.86149365704286962"/>
          <c:h val="0.55788076821073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D-4161-836B-046AD76E31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45-4DAB-A87F-80E371C59E4A}"/>
              </c:ext>
            </c:extLst>
          </c:dPt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AD-4161-836B-046AD76E31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The Min. ACT Count to Observe Bit Flips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139.19999999999999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D-4161-836B-046AD76E3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754165519"/>
        <c:axId val="1509368063"/>
      </c:barChart>
      <c:catAx>
        <c:axId val="175416551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9368063"/>
        <c:crosses val="autoZero"/>
        <c:auto val="1"/>
        <c:lblAlgn val="ctr"/>
        <c:lblOffset val="100"/>
        <c:noMultiLvlLbl val="0"/>
      </c:catAx>
      <c:valAx>
        <c:axId val="1509368063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K;\-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754165519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0.11242</cdr:x>
      <cdr:y>0.41756</cdr:y>
    </cdr:from>
    <cdr:to>
      <cdr:x>0.91467</cdr:x>
      <cdr:y>0.5481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BE86B0E8-1993-A74C-B05D-48CA2A51169E}"/>
            </a:ext>
          </a:extLst>
        </cdr:cNvPr>
        <cdr:cNvGrpSpPr/>
      </cdr:nvGrpSpPr>
      <cdr:grpSpPr>
        <a:xfrm xmlns:a="http://schemas.openxmlformats.org/drawingml/2006/main">
          <a:off x="1027968" y="1082903"/>
          <a:ext cx="7335774" cy="338543"/>
          <a:chOff x="5184884" y="-935040"/>
          <a:chExt cx="3393348" cy="184129"/>
        </a:xfrm>
      </cdr:grpSpPr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E14E8D98-2FA7-9A48-ABDF-B0E9FFA5C57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H="1">
            <a:off x="5184884" y="-770362"/>
            <a:ext cx="3342817" cy="0"/>
          </a:xfrm>
          <a:prstGeom xmlns:a="http://schemas.openxmlformats.org/drawingml/2006/main" prst="straightConnector1">
            <a:avLst/>
          </a:prstGeom>
          <a:ln xmlns:a="http://schemas.openxmlformats.org/drawingml/2006/main" w="76200">
            <a:solidFill>
              <a:srgbClr val="C0000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8" name="TextBox 12">
            <a:extLst xmlns:a="http://schemas.openxmlformats.org/drawingml/2006/main">
              <a:ext uri="{FF2B5EF4-FFF2-40B4-BE49-F238E27FC236}">
                <a16:creationId xmlns:a16="http://schemas.microsoft.com/office/drawing/2014/main" id="{39E1B207-FADD-674A-9FCB-D6D907713E1E}"/>
              </a:ext>
            </a:extLst>
          </cdr:cNvPr>
          <cdr:cNvSpPr txBox="1"/>
        </cdr:nvSpPr>
        <cdr:spPr>
          <a:xfrm xmlns:a="http://schemas.openxmlformats.org/drawingml/2006/main">
            <a:off x="6241656" y="-935040"/>
            <a:ext cx="2336576" cy="18412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~100X reduction</a:t>
            </a:r>
          </a:p>
        </cdr:txBody>
      </cdr:sp>
    </cdr:grpSp>
  </cdr:relSizeAnchor>
  <cdr:relSizeAnchor xmlns:cdr="http://schemas.openxmlformats.org/drawingml/2006/chartDrawing">
    <cdr:from>
      <cdr:x>0.02686</cdr:x>
      <cdr:y>0.01896</cdr:y>
    </cdr:from>
    <cdr:to>
      <cdr:x>0.10586</cdr:x>
      <cdr:y>0.83913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CC5C8849-97B0-5E49-A0F0-332300B17F26}"/>
            </a:ext>
          </a:extLst>
        </cdr:cNvPr>
        <cdr:cNvGrpSpPr/>
      </cdr:nvGrpSpPr>
      <cdr:grpSpPr>
        <a:xfrm xmlns:a="http://schemas.openxmlformats.org/drawingml/2006/main">
          <a:off x="245608" y="49171"/>
          <a:ext cx="722376" cy="2127034"/>
          <a:chOff x="3466062" y="-862770"/>
          <a:chExt cx="355866" cy="2037724"/>
        </a:xfrm>
      </cdr:grpSpPr>
      <cdr:sp macro="" textlink="">
        <cdr:nvSpPr>
          <cdr:cNvPr id="4" name="TextBox 14">
            <a:extLst xmlns:a="http://schemas.openxmlformats.org/drawingml/2006/main">
              <a:ext uri="{FF2B5EF4-FFF2-40B4-BE49-F238E27FC236}">
                <a16:creationId xmlns:a16="http://schemas.microsoft.com/office/drawing/2014/main" id="{42F8BF43-CB7A-A14A-B9A4-1F80F4E4F365}"/>
              </a:ext>
            </a:extLst>
          </cdr:cNvPr>
          <cdr:cNvSpPr txBox="1"/>
        </cdr:nvSpPr>
        <cdr:spPr>
          <a:xfrm xmlns:a="http://schemas.openxmlformats.org/drawingml/2006/main" rot="16200000">
            <a:off x="3463479" y="-536087"/>
            <a:ext cx="557765" cy="15161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Cambria" panose="02040503050406030204" pitchFamily="18" charset="0"/>
              </a:rPr>
              <a:t>2013</a:t>
            </a:r>
          </a:p>
        </cdr:txBody>
      </cdr:sp>
      <cdr:sp macro="" textlink="">
        <cdr:nvSpPr>
          <cdr:cNvPr id="5" name="TextBox 15">
            <a:extLst xmlns:a="http://schemas.openxmlformats.org/drawingml/2006/main">
              <a:ext uri="{FF2B5EF4-FFF2-40B4-BE49-F238E27FC236}">
                <a16:creationId xmlns:a16="http://schemas.microsoft.com/office/drawing/2014/main" id="{8C60B7FF-140B-A04C-9A35-94CD4CC5B356}"/>
              </a:ext>
            </a:extLst>
          </cdr:cNvPr>
          <cdr:cNvSpPr txBox="1"/>
        </cdr:nvSpPr>
        <cdr:spPr>
          <a:xfrm xmlns:a="http://schemas.openxmlformats.org/drawingml/2006/main" rot="16200000">
            <a:off x="3467236" y="-103170"/>
            <a:ext cx="557765" cy="15161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Cambria" panose="02040503050406030204" pitchFamily="18" charset="0"/>
              </a:rPr>
              <a:t>2020</a:t>
            </a:r>
            <a:endParaRPr lang="en-US" sz="16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6" name="TextBox 16">
            <a:extLst xmlns:a="http://schemas.openxmlformats.org/drawingml/2006/main">
              <a:ext uri="{FF2B5EF4-FFF2-40B4-BE49-F238E27FC236}">
                <a16:creationId xmlns:a16="http://schemas.microsoft.com/office/drawing/2014/main" id="{24503FF1-836F-DF43-8EB5-9714E270FCEB}"/>
              </a:ext>
            </a:extLst>
          </cdr:cNvPr>
          <cdr:cNvSpPr txBox="1"/>
        </cdr:nvSpPr>
        <cdr:spPr>
          <a:xfrm xmlns:a="http://schemas.openxmlformats.org/drawingml/2006/main" rot="16200000">
            <a:off x="2538171" y="65121"/>
            <a:ext cx="2037724" cy="18194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>
                <a:latin typeface="Cambria" panose="02040503050406030204" pitchFamily="18" charset="0"/>
              </a:rPr>
              <a:t>Manufactured Year</a:t>
            </a:r>
          </a:p>
        </cdr:txBody>
      </cdr:sp>
    </cdr:grpSp>
  </cdr:relSizeAnchor>
  <cdr:relSizeAnchor xmlns:cdr="http://schemas.openxmlformats.org/drawingml/2006/chartDrawing">
    <cdr:from>
      <cdr:x>0.09757</cdr:x>
      <cdr:y>0.73249</cdr:y>
    </cdr:from>
    <cdr:to>
      <cdr:x>0.90242</cdr:x>
      <cdr:y>0.8749</cdr:y>
    </cdr:to>
    <cdr:sp macro="" textlink="">
      <cdr:nvSpPr>
        <cdr:cNvPr id="10" name="TextBox 16">
          <a:extLst xmlns:a="http://schemas.openxmlformats.org/drawingml/2006/main">
            <a:ext uri="{FF2B5EF4-FFF2-40B4-BE49-F238E27FC236}">
              <a16:creationId xmlns:a16="http://schemas.microsoft.com/office/drawing/2014/main" id="{5133D1B7-58C4-6C59-A91F-EFF72FAB742C}"/>
            </a:ext>
          </a:extLst>
        </cdr:cNvPr>
        <cdr:cNvSpPr txBox="1"/>
      </cdr:nvSpPr>
      <cdr:spPr>
        <a:xfrm xmlns:a="http://schemas.openxmlformats.org/drawingml/2006/main">
          <a:off x="892180" y="1899644"/>
          <a:ext cx="73595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</a:rPr>
            <a:t>The minimum activation count needed to induce the first bitflip</a:t>
          </a:r>
        </a:p>
      </cdr:txBody>
    </cdr:sp>
  </cdr:relSizeAnchor>
  <cdr:relSizeAnchor xmlns:cdr="http://schemas.openxmlformats.org/drawingml/2006/chartDrawing">
    <cdr:from>
      <cdr:x>0.07193</cdr:x>
      <cdr:y>0.42315</cdr:y>
    </cdr:from>
    <cdr:to>
      <cdr:x>0.10558</cdr:x>
      <cdr:y>0.64764</cdr:y>
    </cdr:to>
    <cdr:sp macro="" textlink="">
      <cdr:nvSpPr>
        <cdr:cNvPr id="9" name="TextBox 15">
          <a:extLst xmlns:a="http://schemas.openxmlformats.org/drawingml/2006/main">
            <a:ext uri="{FF2B5EF4-FFF2-40B4-BE49-F238E27FC236}">
              <a16:creationId xmlns:a16="http://schemas.microsoft.com/office/drawing/2014/main" id="{3BA597C3-3118-FACD-A1BE-7444BF8C4F5C}"/>
            </a:ext>
          </a:extLst>
        </cdr:cNvPr>
        <cdr:cNvSpPr txBox="1"/>
      </cdr:nvSpPr>
      <cdr:spPr>
        <a:xfrm xmlns:a="http://schemas.openxmlformats.org/drawingml/2006/main" rot="16200000">
          <a:off x="520469" y="1234610"/>
          <a:ext cx="5822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Cambria" panose="02040503050406030204" pitchFamily="18" charset="0"/>
            </a:rPr>
            <a:t>2023</a:t>
          </a:r>
          <a:endParaRPr lang="en-US" sz="1600" dirty="0">
            <a:latin typeface="Cambria" panose="020405030504060302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0.11242</cdr:x>
      <cdr:y>0.41756</cdr:y>
    </cdr:from>
    <cdr:to>
      <cdr:x>0.91467</cdr:x>
      <cdr:y>0.5481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BE86B0E8-1993-A74C-B05D-48CA2A51169E}"/>
            </a:ext>
          </a:extLst>
        </cdr:cNvPr>
        <cdr:cNvGrpSpPr/>
      </cdr:nvGrpSpPr>
      <cdr:grpSpPr>
        <a:xfrm xmlns:a="http://schemas.openxmlformats.org/drawingml/2006/main">
          <a:off x="1027968" y="1082903"/>
          <a:ext cx="7335774" cy="338543"/>
          <a:chOff x="5184884" y="-935040"/>
          <a:chExt cx="3393348" cy="184129"/>
        </a:xfrm>
      </cdr:grpSpPr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E14E8D98-2FA7-9A48-ABDF-B0E9FFA5C57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H="1">
            <a:off x="5184884" y="-770362"/>
            <a:ext cx="3342817" cy="0"/>
          </a:xfrm>
          <a:prstGeom xmlns:a="http://schemas.openxmlformats.org/drawingml/2006/main" prst="straightConnector1">
            <a:avLst/>
          </a:prstGeom>
          <a:ln xmlns:a="http://schemas.openxmlformats.org/drawingml/2006/main" w="76200">
            <a:solidFill>
              <a:srgbClr val="C0000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8" name="TextBox 12">
            <a:extLst xmlns:a="http://schemas.openxmlformats.org/drawingml/2006/main">
              <a:ext uri="{FF2B5EF4-FFF2-40B4-BE49-F238E27FC236}">
                <a16:creationId xmlns:a16="http://schemas.microsoft.com/office/drawing/2014/main" id="{39E1B207-FADD-674A-9FCB-D6D907713E1E}"/>
              </a:ext>
            </a:extLst>
          </cdr:cNvPr>
          <cdr:cNvSpPr txBox="1"/>
        </cdr:nvSpPr>
        <cdr:spPr>
          <a:xfrm xmlns:a="http://schemas.openxmlformats.org/drawingml/2006/main">
            <a:off x="6241656" y="-935040"/>
            <a:ext cx="2336576" cy="18412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~100X reduction</a:t>
            </a:r>
          </a:p>
        </cdr:txBody>
      </cdr:sp>
    </cdr:grpSp>
  </cdr:relSizeAnchor>
  <cdr:relSizeAnchor xmlns:cdr="http://schemas.openxmlformats.org/drawingml/2006/chartDrawing">
    <cdr:from>
      <cdr:x>0.02686</cdr:x>
      <cdr:y>0.01896</cdr:y>
    </cdr:from>
    <cdr:to>
      <cdr:x>0.10586</cdr:x>
      <cdr:y>0.83913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CC5C8849-97B0-5E49-A0F0-332300B17F26}"/>
            </a:ext>
          </a:extLst>
        </cdr:cNvPr>
        <cdr:cNvGrpSpPr/>
      </cdr:nvGrpSpPr>
      <cdr:grpSpPr>
        <a:xfrm xmlns:a="http://schemas.openxmlformats.org/drawingml/2006/main">
          <a:off x="245608" y="49171"/>
          <a:ext cx="722376" cy="2127034"/>
          <a:chOff x="3466062" y="-862770"/>
          <a:chExt cx="355866" cy="2037724"/>
        </a:xfrm>
      </cdr:grpSpPr>
      <cdr:sp macro="" textlink="">
        <cdr:nvSpPr>
          <cdr:cNvPr id="4" name="TextBox 14">
            <a:extLst xmlns:a="http://schemas.openxmlformats.org/drawingml/2006/main">
              <a:ext uri="{FF2B5EF4-FFF2-40B4-BE49-F238E27FC236}">
                <a16:creationId xmlns:a16="http://schemas.microsoft.com/office/drawing/2014/main" id="{42F8BF43-CB7A-A14A-B9A4-1F80F4E4F365}"/>
              </a:ext>
            </a:extLst>
          </cdr:cNvPr>
          <cdr:cNvSpPr txBox="1"/>
        </cdr:nvSpPr>
        <cdr:spPr>
          <a:xfrm xmlns:a="http://schemas.openxmlformats.org/drawingml/2006/main" rot="16200000">
            <a:off x="3463479" y="-536087"/>
            <a:ext cx="557765" cy="15161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Cambria" panose="02040503050406030204" pitchFamily="18" charset="0"/>
              </a:rPr>
              <a:t>2013</a:t>
            </a:r>
          </a:p>
        </cdr:txBody>
      </cdr:sp>
      <cdr:sp macro="" textlink="">
        <cdr:nvSpPr>
          <cdr:cNvPr id="5" name="TextBox 15">
            <a:extLst xmlns:a="http://schemas.openxmlformats.org/drawingml/2006/main">
              <a:ext uri="{FF2B5EF4-FFF2-40B4-BE49-F238E27FC236}">
                <a16:creationId xmlns:a16="http://schemas.microsoft.com/office/drawing/2014/main" id="{8C60B7FF-140B-A04C-9A35-94CD4CC5B356}"/>
              </a:ext>
            </a:extLst>
          </cdr:cNvPr>
          <cdr:cNvSpPr txBox="1"/>
        </cdr:nvSpPr>
        <cdr:spPr>
          <a:xfrm xmlns:a="http://schemas.openxmlformats.org/drawingml/2006/main" rot="16200000">
            <a:off x="3467236" y="-103170"/>
            <a:ext cx="557765" cy="15161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latin typeface="Cambria" panose="02040503050406030204" pitchFamily="18" charset="0"/>
              </a:rPr>
              <a:t>2020</a:t>
            </a:r>
            <a:endParaRPr lang="en-US" sz="16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6" name="TextBox 16">
            <a:extLst xmlns:a="http://schemas.openxmlformats.org/drawingml/2006/main">
              <a:ext uri="{FF2B5EF4-FFF2-40B4-BE49-F238E27FC236}">
                <a16:creationId xmlns:a16="http://schemas.microsoft.com/office/drawing/2014/main" id="{24503FF1-836F-DF43-8EB5-9714E270FCEB}"/>
              </a:ext>
            </a:extLst>
          </cdr:cNvPr>
          <cdr:cNvSpPr txBox="1"/>
        </cdr:nvSpPr>
        <cdr:spPr>
          <a:xfrm xmlns:a="http://schemas.openxmlformats.org/drawingml/2006/main" rot="16200000">
            <a:off x="2538171" y="65121"/>
            <a:ext cx="2037724" cy="18194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>
                <a:latin typeface="Cambria" panose="02040503050406030204" pitchFamily="18" charset="0"/>
              </a:rPr>
              <a:t>Manufactured Year</a:t>
            </a:r>
          </a:p>
        </cdr:txBody>
      </cdr:sp>
    </cdr:grpSp>
  </cdr:relSizeAnchor>
  <cdr:relSizeAnchor xmlns:cdr="http://schemas.openxmlformats.org/drawingml/2006/chartDrawing">
    <cdr:from>
      <cdr:x>0.09757</cdr:x>
      <cdr:y>0.73249</cdr:y>
    </cdr:from>
    <cdr:to>
      <cdr:x>0.90242</cdr:x>
      <cdr:y>0.8749</cdr:y>
    </cdr:to>
    <cdr:sp macro="" textlink="">
      <cdr:nvSpPr>
        <cdr:cNvPr id="10" name="TextBox 16">
          <a:extLst xmlns:a="http://schemas.openxmlformats.org/drawingml/2006/main">
            <a:ext uri="{FF2B5EF4-FFF2-40B4-BE49-F238E27FC236}">
              <a16:creationId xmlns:a16="http://schemas.microsoft.com/office/drawing/2014/main" id="{5133D1B7-58C4-6C59-A91F-EFF72FAB742C}"/>
            </a:ext>
          </a:extLst>
        </cdr:cNvPr>
        <cdr:cNvSpPr txBox="1"/>
      </cdr:nvSpPr>
      <cdr:spPr>
        <a:xfrm xmlns:a="http://schemas.openxmlformats.org/drawingml/2006/main">
          <a:off x="892180" y="1899644"/>
          <a:ext cx="73595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</a:rPr>
            <a:t>The minimum activation count needed to induce the first bitflip</a:t>
          </a:r>
        </a:p>
      </cdr:txBody>
    </cdr:sp>
  </cdr:relSizeAnchor>
  <cdr:relSizeAnchor xmlns:cdr="http://schemas.openxmlformats.org/drawingml/2006/chartDrawing">
    <cdr:from>
      <cdr:x>0.07193</cdr:x>
      <cdr:y>0.42315</cdr:y>
    </cdr:from>
    <cdr:to>
      <cdr:x>0.10558</cdr:x>
      <cdr:y>0.64764</cdr:y>
    </cdr:to>
    <cdr:sp macro="" textlink="">
      <cdr:nvSpPr>
        <cdr:cNvPr id="9" name="TextBox 15">
          <a:extLst xmlns:a="http://schemas.openxmlformats.org/drawingml/2006/main">
            <a:ext uri="{FF2B5EF4-FFF2-40B4-BE49-F238E27FC236}">
              <a16:creationId xmlns:a16="http://schemas.microsoft.com/office/drawing/2014/main" id="{3BA597C3-3118-FACD-A1BE-7444BF8C4F5C}"/>
            </a:ext>
          </a:extLst>
        </cdr:cNvPr>
        <cdr:cNvSpPr txBox="1"/>
      </cdr:nvSpPr>
      <cdr:spPr>
        <a:xfrm xmlns:a="http://schemas.openxmlformats.org/drawingml/2006/main" rot="16200000">
          <a:off x="520469" y="1234610"/>
          <a:ext cx="5822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Cambria" panose="02040503050406030204" pitchFamily="18" charset="0"/>
            </a:rPr>
            <a:t>2023</a:t>
          </a:r>
          <a:endParaRPr lang="en-US" sz="1600" dirty="0">
            <a:latin typeface="Cambria" panose="0204050305040603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448B-0A34-BB4F-A498-235E7882CA7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25D5-0E2A-444E-B9F9-EA464A4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7EB4-D49A-03F5-F8F2-94264F349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A22B083-B80B-28EC-F998-6CE99E35C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55920F5-18F1-AFCE-F031-FACDAC1CF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all. I am O</a:t>
            </a:r>
            <a:r>
              <a:rPr lang="tr-TR" dirty="0"/>
              <a:t>ğuzhan</a:t>
            </a:r>
            <a:r>
              <a:rPr lang="en-US" dirty="0"/>
              <a:t>, very excited to be here and be able to present our work BreakHammer: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Enhancing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RowHammer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Mitigations by Carefully Throttling Suspect Threads.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3FBB67-A12B-50F0-8FC7-ECBFEE81C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968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79E04-3244-EB52-BF6A-E5BC431A3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2D483F6-573A-427D-E8EC-2CF58C2BC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D9A1877-2D68-D004-888C-F0953FD98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ways proposed to prevent </a:t>
            </a:r>
            <a:r>
              <a:rPr lang="en-US" dirty="0" err="1"/>
              <a:t>RowHammer</a:t>
            </a:r>
            <a:r>
              <a:rPr lang="en-US" dirty="0"/>
              <a:t> with what we call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r>
              <a:rPr lang="en-US" b="1" dirty="0"/>
              <a:t>[CLICK] </a:t>
            </a:r>
            <a:r>
              <a:rPr lang="en-US" b="0" dirty="0"/>
              <a:t>Here I show a non exhaustive list of actions one can perform to mitigate </a:t>
            </a:r>
            <a:r>
              <a:rPr lang="en-US" b="0" dirty="0" err="1"/>
              <a:t>RowHammer</a:t>
            </a:r>
            <a:r>
              <a:rPr lang="en-US" b="0" dirty="0"/>
              <a:t> bitflips</a:t>
            </a:r>
          </a:p>
          <a:p>
            <a:r>
              <a:rPr lang="en-US" b="1" dirty="0"/>
              <a:t>[CLICK] </a:t>
            </a:r>
            <a:r>
              <a:rPr lang="en-US" b="0" dirty="0"/>
              <a:t>In our talk, we will focus on these preventive refresh and row migration, as state-of-the-art solutions adopt these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endParaRPr lang="en-US" b="0" dirty="0"/>
          </a:p>
          <a:p>
            <a:r>
              <a:rPr lang="en-US" b="0" dirty="0"/>
              <a:t>=====</a:t>
            </a:r>
          </a:p>
          <a:p>
            <a:r>
              <a:rPr lang="en-US" b="0" dirty="0"/>
              <a:t>Name them here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821530-7EAB-9522-E9A7-F9CCEA829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81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these ways is to </a:t>
            </a:r>
            <a:r>
              <a:rPr lang="en-US" b="1" dirty="0"/>
              <a:t>[CLICK]</a:t>
            </a:r>
            <a:r>
              <a:rPr lang="en-US" dirty="0"/>
              <a:t> preventively refresh the potential victims of an aggressor row before they </a:t>
            </a:r>
            <a:r>
              <a:rPr lang="en-US" b="1" dirty="0"/>
              <a:t>experience </a:t>
            </a:r>
            <a:r>
              <a:rPr lang="en-US" dirty="0"/>
              <a:t>bitflips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97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C58EE-1DC7-88B5-1576-336C95A3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531F533-C9D1-3267-B825-760B8DDAB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982AA67-B13F-A522-546E-0DCA165AA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another way is to </a:t>
            </a:r>
            <a:r>
              <a:rPr lang="en-US" b="1" dirty="0"/>
              <a:t>[CLICK]</a:t>
            </a:r>
            <a:r>
              <a:rPr lang="en-US" dirty="0"/>
              <a:t> move the contents of an aggressor row to a distant row away from its potential victims</a:t>
            </a:r>
          </a:p>
          <a:p>
            <a:r>
              <a:rPr lang="en-US" dirty="0"/>
              <a:t>before it has been activated enough times to induce a bitflip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BA451CC-3225-9E0B-6716-193858CF3C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445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4DBFA-BD53-72A2-864F-871E1BDCF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7E891-15B4-E66D-4EB3-35A08B117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A39EC-8FCD-4833-4B44-4892B4A19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continue with the motivation of 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B83D9-54A9-B8ED-F7D9-32C6B8FED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578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B5FAA-FF9E-1C80-0B3E-24D4AA40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900D3-80C2-9B16-003F-453A954AD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4A2F2-2BCB-C291-4E72-B03E2010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problem with </a:t>
            </a:r>
            <a:r>
              <a:rPr lang="en-US" dirty="0" err="1"/>
              <a:t>RowHammer</a:t>
            </a:r>
            <a:r>
              <a:rPr lang="en-US" dirty="0"/>
              <a:t>-preventive actions is that they are blocking operations</a:t>
            </a:r>
            <a:endParaRPr lang="en-US" b="1" dirty="0"/>
          </a:p>
          <a:p>
            <a:r>
              <a:rPr lang="en-US" b="1" dirty="0"/>
              <a:t>[CLICK] </a:t>
            </a:r>
            <a:r>
              <a:rPr lang="en-US" b="0" dirty="0"/>
              <a:t>where the memory controller cannot access a memory bank undergoing a </a:t>
            </a:r>
            <a:r>
              <a:rPr lang="en-US" b="0" dirty="0" err="1"/>
              <a:t>RowHammer</a:t>
            </a:r>
            <a:r>
              <a:rPr lang="en-US" b="0" dirty="0"/>
              <a:t>-preventive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As such, refreshing KBs of data can block access to GBs of data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3D6DA-0874-6850-B39F-53DC51D62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1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the system performance impact of blocking </a:t>
            </a:r>
            <a:r>
              <a:rPr lang="en-US" dirty="0" err="1"/>
              <a:t>RowHammer</a:t>
            </a:r>
            <a:r>
              <a:rPr lang="en-US" dirty="0"/>
              <a:t>-preventive actions by evaluating four state-of-the-art </a:t>
            </a:r>
            <a:r>
              <a:rPr lang="en-US" dirty="0" err="1"/>
              <a:t>RowHammer</a:t>
            </a:r>
            <a:r>
              <a:rPr lang="en-US" dirty="0"/>
              <a:t> solutions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shows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shows the weighted speedup,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 </a:t>
            </a:r>
            <a:r>
              <a:rPr lang="en-US" b="0" dirty="0"/>
              <a:t>and each bar identifies a different </a:t>
            </a:r>
            <a:r>
              <a:rPr lang="en-US" b="0" dirty="0" err="1"/>
              <a:t>RowHammer</a:t>
            </a:r>
            <a:r>
              <a:rPr lang="en-US" b="0" dirty="0"/>
              <a:t> mitigation mechanism</a:t>
            </a:r>
          </a:p>
          <a:p>
            <a:r>
              <a:rPr lang="en-US" b="0" dirty="0"/>
              <a:t>Hydra, RFM, and PARA use preventive refresh</a:t>
            </a:r>
          </a:p>
          <a:p>
            <a:r>
              <a:rPr lang="en-US" b="0" dirty="0"/>
              <a:t>And AQUA uses row migrations</a:t>
            </a:r>
          </a:p>
          <a:p>
            <a:r>
              <a:rPr lang="en-US" b="1" dirty="0"/>
              <a:t>[CLICK]</a:t>
            </a:r>
            <a:r>
              <a:rPr lang="en-US" b="0" dirty="0"/>
              <a:t> From our analysis, we observe that </a:t>
            </a:r>
            <a:r>
              <a:rPr lang="en-US" b="0" dirty="0" err="1"/>
              <a:t>RowHammer</a:t>
            </a:r>
            <a:r>
              <a:rPr lang="en-US" b="0" dirty="0"/>
              <a:t> mitigation mechanisms incur significantly increasing performance overhead as the </a:t>
            </a:r>
            <a:r>
              <a:rPr lang="en-US" b="0" dirty="0" err="1"/>
              <a:t>RowHammer</a:t>
            </a:r>
            <a:r>
              <a:rPr lang="en-US" b="0" dirty="0"/>
              <a:t> threshold decreases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23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6A578-23F9-967B-9E92-965A2EA1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9D89A-518B-CD37-4EB4-AE9E51893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5D063-794B-E74A-ABA5-BBFB43F00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the system performance impact of blocking </a:t>
            </a:r>
            <a:r>
              <a:rPr lang="en-US" dirty="0" err="1"/>
              <a:t>RowHammer</a:t>
            </a:r>
            <a:r>
              <a:rPr lang="en-US" dirty="0"/>
              <a:t>-preventive actions by evaluating four state-of-the-art </a:t>
            </a:r>
            <a:r>
              <a:rPr lang="en-US" dirty="0" err="1"/>
              <a:t>RowHammer</a:t>
            </a:r>
            <a:r>
              <a:rPr lang="en-US" dirty="0"/>
              <a:t> solutions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shows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shows the weighted speedup,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 </a:t>
            </a:r>
            <a:r>
              <a:rPr lang="en-US" b="0" dirty="0"/>
              <a:t>and each bar identifies a different </a:t>
            </a:r>
            <a:r>
              <a:rPr lang="en-US" b="0" dirty="0" err="1"/>
              <a:t>RowHammer</a:t>
            </a:r>
            <a:r>
              <a:rPr lang="en-US" b="0" dirty="0"/>
              <a:t> mitigation mechanism</a:t>
            </a:r>
          </a:p>
          <a:p>
            <a:r>
              <a:rPr lang="en-US" b="0" dirty="0"/>
              <a:t>Hydra, RFM, and PARA use preventive refresh</a:t>
            </a:r>
          </a:p>
          <a:p>
            <a:r>
              <a:rPr lang="en-US" b="0" dirty="0"/>
              <a:t>And AQUA uses row migrations</a:t>
            </a:r>
          </a:p>
          <a:p>
            <a:r>
              <a:rPr lang="en-US" b="1" dirty="0"/>
              <a:t>[CLICK]</a:t>
            </a:r>
            <a:r>
              <a:rPr lang="en-US" b="0" dirty="0"/>
              <a:t> From our analysis, we observe that </a:t>
            </a:r>
            <a:r>
              <a:rPr lang="en-US" b="0" dirty="0" err="1"/>
              <a:t>RowHammer</a:t>
            </a:r>
            <a:r>
              <a:rPr lang="en-US" b="0" dirty="0"/>
              <a:t> mitigation mechanisms incur significantly increasing performance overhead as the </a:t>
            </a:r>
            <a:r>
              <a:rPr lang="en-US" b="0" dirty="0" err="1"/>
              <a:t>RowHammer</a:t>
            </a:r>
            <a:r>
              <a:rPr lang="en-US" b="0" dirty="0"/>
              <a:t> threshold decreases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DCBBC-C853-23E4-D666-AE55938F7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70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5F59-B90A-9B29-1C99-0CF2F70C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76700-8579-9554-4EE2-73A156AC2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1CF318-1C46-AF07-6B28-0F0C2C89A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the system performance impact of blocking </a:t>
            </a:r>
            <a:r>
              <a:rPr lang="en-US" dirty="0" err="1"/>
              <a:t>RowHammer</a:t>
            </a:r>
            <a:r>
              <a:rPr lang="en-US" dirty="0"/>
              <a:t>-preventive actions by evaluating four state-of-the-art </a:t>
            </a:r>
            <a:r>
              <a:rPr lang="en-US" dirty="0" err="1"/>
              <a:t>RowHammer</a:t>
            </a:r>
            <a:r>
              <a:rPr lang="en-US" dirty="0"/>
              <a:t> solutions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shows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shows the weighted speedup,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 </a:t>
            </a:r>
            <a:r>
              <a:rPr lang="en-US" b="0" dirty="0"/>
              <a:t>and each bar identifies a different </a:t>
            </a:r>
            <a:r>
              <a:rPr lang="en-US" b="0" dirty="0" err="1"/>
              <a:t>RowHammer</a:t>
            </a:r>
            <a:r>
              <a:rPr lang="en-US" b="0" dirty="0"/>
              <a:t> mitigation mechanism</a:t>
            </a:r>
          </a:p>
          <a:p>
            <a:r>
              <a:rPr lang="en-US" b="0" dirty="0"/>
              <a:t>Hydra, RFM, and PARA use preventive refresh</a:t>
            </a:r>
          </a:p>
          <a:p>
            <a:r>
              <a:rPr lang="en-US" b="0" dirty="0"/>
              <a:t>And AQUA uses row migrations</a:t>
            </a:r>
          </a:p>
          <a:p>
            <a:r>
              <a:rPr lang="en-US" b="1" dirty="0"/>
              <a:t>[CLICK]</a:t>
            </a:r>
            <a:r>
              <a:rPr lang="en-US" b="0" dirty="0"/>
              <a:t> From our analysis, we observe that </a:t>
            </a:r>
            <a:r>
              <a:rPr lang="en-US" b="0" dirty="0" err="1"/>
              <a:t>RowHammer</a:t>
            </a:r>
            <a:r>
              <a:rPr lang="en-US" b="0" dirty="0"/>
              <a:t> mitigation mechanisms incur significantly increasing performance overhead as the </a:t>
            </a:r>
            <a:r>
              <a:rPr lang="en-US" b="0" dirty="0" err="1"/>
              <a:t>RowHammer</a:t>
            </a:r>
            <a:r>
              <a:rPr lang="en-US" b="0" dirty="0"/>
              <a:t> threshold decreases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C97F5-20A6-2669-D513-4E39D09F5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307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 worse, at these lower thresholds, </a:t>
            </a:r>
            <a:r>
              <a:rPr lang="en-US" dirty="0" err="1"/>
              <a:t>RowHammer</a:t>
            </a:r>
            <a:r>
              <a:rPr lang="en-US" dirty="0"/>
              <a:t>-preventive actions become a potential memory performance attack vector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where an attacker can intentionally trigger many of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and cause a DRAM module to get blocked for extended periods of time, thereby reducing DRAM bandwidth availability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Use whitespace, separate attacker and user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Maybe change the user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Use a sad 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536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7E0F-2CE1-5161-EE3D-83E45EE8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D05CF-111F-665F-85F6-CD5101E4F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B6CFC-F6A2-C5A6-2B8B-037EC9B88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Therefore, the problem we tackle is </a:t>
            </a:r>
            <a:r>
              <a:rPr lang="en-US" b="1" dirty="0"/>
              <a:t>[STOP]</a:t>
            </a:r>
            <a:r>
              <a:rPr lang="en-US" dirty="0"/>
              <a:t> operations that prevent </a:t>
            </a:r>
            <a:r>
              <a:rPr lang="en-US" dirty="0" err="1"/>
              <a:t>RowHammer</a:t>
            </a:r>
            <a:r>
              <a:rPr lang="en-US" dirty="0"/>
              <a:t> become a system performance vulnerability as they can frequently block access to memory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and our goal is to reduce the performance overhead of </a:t>
            </a:r>
            <a:r>
              <a:rPr lang="en-US" dirty="0" err="1"/>
              <a:t>RowHammer</a:t>
            </a:r>
            <a:r>
              <a:rPr lang="en-US" dirty="0"/>
              <a:t> mitigation mechanisms by reducing the number of performed </a:t>
            </a:r>
            <a:r>
              <a:rPr lang="en-US" dirty="0" err="1"/>
              <a:t>RowHammer</a:t>
            </a:r>
            <a:r>
              <a:rPr lang="en-US" dirty="0"/>
              <a:t>-preventive actions without compromising system robustness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82ADC-2B31-0F58-7823-400FCAA45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09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executive summary of my talk:</a:t>
            </a:r>
          </a:p>
          <a:p>
            <a:r>
              <a:rPr lang="en-US" b="1" dirty="0"/>
              <a:t>[CLICK]</a:t>
            </a:r>
            <a:r>
              <a:rPr lang="en-US" dirty="0"/>
              <a:t> DRAM continues to become more vulnerable to </a:t>
            </a:r>
            <a:r>
              <a:rPr lang="en-US" dirty="0" err="1"/>
              <a:t>RowHammer</a:t>
            </a:r>
            <a:r>
              <a:rPr lang="en-US" dirty="0"/>
              <a:t>…</a:t>
            </a:r>
          </a:p>
          <a:p>
            <a:r>
              <a:rPr lang="en-US" dirty="0"/>
              <a:t>Operations that prevent </a:t>
            </a:r>
            <a:r>
              <a:rPr lang="en-US" dirty="0" err="1"/>
              <a:t>RowHammer</a:t>
            </a:r>
            <a:r>
              <a:rPr lang="en-US" dirty="0"/>
              <a:t>, which we call…</a:t>
            </a:r>
          </a:p>
          <a:p>
            <a:r>
              <a:rPr lang="en-US" b="1" dirty="0"/>
              <a:t>[CLICK] </a:t>
            </a:r>
            <a:r>
              <a:rPr lang="en-US" b="0" dirty="0"/>
              <a:t>We introduce a new exploit where one can mount a memory performance attack…</a:t>
            </a:r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Our goal is to…</a:t>
            </a:r>
          </a:p>
          <a:p>
            <a:r>
              <a:rPr lang="en-US" b="1" dirty="0"/>
              <a:t>[CLICK]</a:t>
            </a:r>
            <a:r>
              <a:rPr lang="en-US" dirty="0"/>
              <a:t> Our key idea is to throttle threads…</a:t>
            </a:r>
          </a:p>
          <a:p>
            <a:r>
              <a:rPr lang="en-US" b="1" dirty="0"/>
              <a:t>[CLICK]</a:t>
            </a:r>
            <a:r>
              <a:rPr lang="en-US" dirty="0"/>
              <a:t> To this end, we propose a new mechanism, BreakHammer: which</a:t>
            </a:r>
          </a:p>
          <a:p>
            <a:r>
              <a:rPr lang="en-US" b="1" dirty="0"/>
              <a:t>[CLICK]</a:t>
            </a:r>
            <a:r>
              <a:rPr lang="en-US" dirty="0"/>
              <a:t> Observes triggered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r>
              <a:rPr lang="en-US" b="1" dirty="0"/>
              <a:t>[CLICK]</a:t>
            </a:r>
            <a:r>
              <a:rPr lang="en-US" dirty="0"/>
              <a:t> Identifies threads that trigger many preventive actions (we call such threads suspect threads), and</a:t>
            </a:r>
          </a:p>
          <a:p>
            <a:r>
              <a:rPr lang="en-US" b="1" dirty="0"/>
              <a:t>[CLICK]</a:t>
            </a:r>
            <a:r>
              <a:rPr lang="en-US" dirty="0"/>
              <a:t> Reduces the memory bandwidth usage of the suspect threads</a:t>
            </a:r>
          </a:p>
          <a:p>
            <a:r>
              <a:rPr lang="en-US" b="1" dirty="0"/>
              <a:t>[CLICK]</a:t>
            </a:r>
            <a:r>
              <a:rPr lang="en-US" dirty="0"/>
              <a:t> Our rigorous </a:t>
            </a:r>
            <a:r>
              <a:rPr lang="en-US" dirty="0" err="1"/>
              <a:t>evalutions</a:t>
            </a:r>
            <a:r>
              <a:rPr lang="en-US" dirty="0"/>
              <a:t> show that BreakHammer significantly reduces the negative effects of </a:t>
            </a:r>
            <a:r>
              <a:rPr lang="en-US" dirty="0" err="1"/>
              <a:t>RowHammer</a:t>
            </a:r>
            <a:r>
              <a:rPr lang="en-US" dirty="0"/>
              <a:t> solutions on performance, energy, and </a:t>
            </a:r>
            <a:r>
              <a:rPr lang="en-US" b="1" dirty="0"/>
              <a:t>fairness</a:t>
            </a:r>
          </a:p>
          <a:p>
            <a:r>
              <a:rPr lang="en-US" b="1" dirty="0"/>
              <a:t>[CLICK] </a:t>
            </a:r>
            <a:r>
              <a:rPr lang="en-US" b="0" dirty="0"/>
              <a:t>BreakHammer and all of our datasets are fully open-sourced and available online</a:t>
            </a:r>
          </a:p>
          <a:p>
            <a:endParaRPr lang="en-US" b="0" dirty="0"/>
          </a:p>
          <a:p>
            <a:r>
              <a:rPr lang="en-US" b="0" dirty="0"/>
              <a:t>====</a:t>
            </a:r>
          </a:p>
          <a:p>
            <a:r>
              <a:rPr lang="en-US" b="0" dirty="0"/>
              <a:t>Don’t say unfairness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162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04F20-64B8-E9D6-62C5-FC445BF5E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7D27F-0471-3865-4D02-2F3192046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DB9DC-FA5E-1C8A-D330-0A9CB36F0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this end, we propose a new mechanism, BreakHammer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49F1F-89BD-F937-AE73-348B4DBD3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543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38EB9-669B-0D59-8E01-778CE6FA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7D41C-4DFD-E514-1B82-9A7066527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0448A5-46D4-19EF-1D6D-38BA38ED7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BreakHammer’s</a:t>
            </a:r>
            <a:r>
              <a:rPr lang="en-US" dirty="0"/>
              <a:t> key idea is to detect and slow down the memory accesses of threads that trigger many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We refer to these threads as suspect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79E5E-6681-B1FC-034D-E6AE15DC6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314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8C080-455A-6030-F1B3-4ED3533C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60DEFF-833E-DA43-1361-2C2D08E5A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2E38D-5B18-BFF2-1A71-D94F51DC0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 show a cartoonish execution overview of BreakHammer.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BreakHammer divides the execution timeline into periods of equal length which we call Throttling Windows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and views the execution as a stream of row activations from different threads, and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Whenever a </a:t>
            </a:r>
            <a:r>
              <a:rPr lang="en-US" b="0" dirty="0" err="1"/>
              <a:t>RowHammer</a:t>
            </a:r>
            <a:r>
              <a:rPr lang="en-US" b="0" dirty="0"/>
              <a:t>-preventive action is triggered, BreakHammer performs three key operations: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First, BreakHammer attributes what we call a </a:t>
            </a:r>
            <a:r>
              <a:rPr lang="en-US" b="0" dirty="0" err="1"/>
              <a:t>RowHammer</a:t>
            </a:r>
            <a:r>
              <a:rPr lang="en-US" b="0" dirty="0"/>
              <a:t>-preventive score to each thread proportional to their contribution to the given </a:t>
            </a:r>
            <a:r>
              <a:rPr lang="en-US" b="0" dirty="0" err="1"/>
              <a:t>RowHammer</a:t>
            </a:r>
            <a:r>
              <a:rPr lang="en-US" b="0" dirty="0"/>
              <a:t>-preventive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Next, BreakHammer performs outlier analysis on the attributed scores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And detects suspect threads that unfairly reduce DRAM bandwidth availability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Lastly, BreakHammer slows down suspect threads by reducing their memory bandwidth usage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Try to say the section titles as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C50FA-8367-0E3C-FEBA-D61839CC3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50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452A4-447C-B1B0-EE93-FA2F2D03C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93A10-DF42-EF94-74CF-353D527E9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A1384-5AAB-5A5B-070D-FD200BEEF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let’s take a deeper look on how BreakHammer attributes </a:t>
            </a:r>
            <a:r>
              <a:rPr lang="en-US" dirty="0" err="1"/>
              <a:t>RowHammer</a:t>
            </a:r>
            <a:r>
              <a:rPr lang="en-US" dirty="0"/>
              <a:t>-preventive scores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Subscript p for REFs, they are not periodic refreshes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66AFC-9C23-2A23-7C72-59871FD98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439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8BFC7-F5B4-F159-E8F4-A039A7F1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07913-6C74-F344-D1B0-046ABADFE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DBB41-5E03-081B-610A-32107EA87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BreakHammer tracks the number of </a:t>
            </a:r>
            <a:r>
              <a:rPr lang="en-US" dirty="0" err="1"/>
              <a:t>RowHammer</a:t>
            </a:r>
            <a:r>
              <a:rPr lang="en-US" dirty="0"/>
              <a:t>-preventive actions each hardware thread triggers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To do so, BreakHammer implements a counter called </a:t>
            </a:r>
            <a:r>
              <a:rPr lang="en-US" dirty="0" err="1"/>
              <a:t>RowHammer</a:t>
            </a:r>
            <a:r>
              <a:rPr lang="en-US" dirty="0"/>
              <a:t>-preventive score for each hardware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98656-B92B-8115-B796-7077F2E62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675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FC96D-C2EC-C43B-EFFD-3416A604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5BF47-7095-0141-9C91-E496F51BA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DF79F-6B06-5AAD-7530-48EDE989C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The challenge with updating scores is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one cannot directly attribute a </a:t>
            </a:r>
            <a:r>
              <a:rPr lang="en-US" b="0" dirty="0" err="1"/>
              <a:t>RowHammer</a:t>
            </a:r>
            <a:r>
              <a:rPr lang="en-US" b="0" dirty="0"/>
              <a:t>-preventive action to a single thread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because a </a:t>
            </a:r>
            <a:r>
              <a:rPr lang="en-US" b="0" dirty="0" err="1"/>
              <a:t>RowHammer</a:t>
            </a:r>
            <a:r>
              <a:rPr lang="en-US" b="0" dirty="0"/>
              <a:t>-preventive action is generally caused by a stream of memory requests contributed by many hardware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Here on the bottom I show a timeline of DRAM row activations and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Where a stream of row activations from multiple threads trigger a preventive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When a preventive action is triggered, BreakHammer attributes a score to each thread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PROPORTIONAL</a:t>
            </a:r>
            <a:r>
              <a:rPr lang="en-US" b="0" dirty="0"/>
              <a:t> to the number of row activations the thread performed for the observed action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E4FA3-9C6E-EE8E-EE87-16BABC209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21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2F332-E299-24A4-C245-57A66A756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D594F-BF44-39A4-FC14-40A77CBDA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F567C-1E5B-6A9C-8BE5-53EB2CC60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BreakHammer cooperates with existing </a:t>
            </a:r>
            <a:r>
              <a:rPr lang="en-US" b="0" dirty="0" err="1"/>
              <a:t>RowHammer</a:t>
            </a:r>
            <a:r>
              <a:rPr lang="en-US" b="0" dirty="0"/>
              <a:t>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Therefore, observed </a:t>
            </a:r>
            <a:r>
              <a:rPr lang="en-US" b="0" dirty="0" err="1"/>
              <a:t>RowHammer</a:t>
            </a:r>
            <a:r>
              <a:rPr lang="en-US" b="0" dirty="0"/>
              <a:t>-preventive actions change depending on the mechanism BreakHammer is integrated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Here I show two examples on how BreakHammer can be integrated with existing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 not be Turkish on PARA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1EC9A-AA5F-608B-52C1-1407BC7E7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599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2109-E3E6-B05E-B185-F4C23F2B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F756A-AC59-DC64-4035-1920AA4F1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199B2-6AE2-219B-11DF-CD93A3E3F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BreakHammer cooperates with existing </a:t>
            </a:r>
            <a:r>
              <a:rPr lang="en-US" b="0" dirty="0" err="1"/>
              <a:t>RowHammer</a:t>
            </a:r>
            <a:r>
              <a:rPr lang="en-US" b="0" dirty="0"/>
              <a:t>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Therefore, observed </a:t>
            </a:r>
            <a:r>
              <a:rPr lang="en-US" b="0" dirty="0" err="1"/>
              <a:t>RowHammer</a:t>
            </a:r>
            <a:r>
              <a:rPr lang="en-US" b="0" dirty="0"/>
              <a:t>-preventive actions change depending on the mechanism BreakHammer is integrated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Here I show two examples on how BreakHammer can be integrated with existing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 not be Turkish on PARA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5A416-BA1E-C59E-F7C8-893EE219E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282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71618-5ED4-D97A-400A-3CE6D6CE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2510D-41EC-3B1B-731E-63E9B4DB3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927CB-3D57-5F03-9FB1-FF0887848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In systems protected with PARA, whenever a DRAM row is activated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PARA generates a random number and compares it with a threshold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if the random number exceeds the threshold, PARA performs a preventive refresh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7BA1D-D7AB-723A-D39F-EC8A95B9C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244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09236-6292-F331-2596-B62AFD641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5F2633-928C-D120-EC24-4D2B37DA1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90EA0-2413-6F86-21E4-A6517F6AC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When we integrate BreakHammer with PARA: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BreakHammer tracks the row activation count of each thread between preventive refreshes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And whenever a preventive refresh is performed, increments each thread’s score proportionally to its activation count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0B678-596B-1DC6-ACB7-BA2FD1DEC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19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talk, I’ll continue with a brief background on DRAM and DRAM read disturbance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336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B0EEC-FF5E-7712-3FF6-651688C5A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361EF-95CF-00EA-8F4B-AF46E8A2D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2D68A-9EAC-5F1E-D908-5046CC65A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BreakHammer cooperates with existing </a:t>
            </a:r>
            <a:r>
              <a:rPr lang="en-US" b="0" dirty="0" err="1"/>
              <a:t>RowHammer</a:t>
            </a:r>
            <a:r>
              <a:rPr lang="en-US" b="0" dirty="0"/>
              <a:t>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Therefore, observed </a:t>
            </a:r>
            <a:r>
              <a:rPr lang="en-US" b="0" dirty="0" err="1"/>
              <a:t>RowHammer</a:t>
            </a:r>
            <a:r>
              <a:rPr lang="en-US" b="0" dirty="0"/>
              <a:t>-preventive actions change depending on the mechanism BreakHammer is integrated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Here I show two examples on how BreakHammer can be integrated with existing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 not be Turkish on PARA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EB42C-3843-3547-2C3F-EF3F55BBF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934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CCEA5-0E39-903D-31B5-F76E3A02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28ECC-1C85-8929-C772-C918FACE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19F53-446B-A03F-1C6B-42F4D8368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With PRAC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DRAM maintains an activation counter for each DRAM row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Whenever one of these counters reaches a critical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For example close to </a:t>
            </a:r>
            <a:r>
              <a:rPr lang="en-US" b="0" dirty="0" err="1"/>
              <a:t>RowHammer</a:t>
            </a:r>
            <a:r>
              <a:rPr lang="en-US" b="0" dirty="0"/>
              <a:t> threshold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The DRAM module triggers </a:t>
            </a:r>
            <a:r>
              <a:rPr lang="en-US" b="0" dirty="0" err="1"/>
              <a:t>whats</a:t>
            </a:r>
            <a:r>
              <a:rPr lang="en-US" b="0" dirty="0"/>
              <a:t> called a back-off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After a back-off is received by the memory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It stops performing accesses to DRAM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And starts sending special commands that allow time for preventive refreshes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Make the arrow shorter for high activation 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Refreshes should be refresh with subscript </a:t>
            </a:r>
            <a:r>
              <a:rPr lang="en-US" b="1" dirty="0" err="1"/>
              <a:t>ps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56887-08CC-AF16-7A84-EA206E31B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650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FDD5-85AC-6622-55E7-F5C0D1819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076F9-96DF-856F-F047-8675B719A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07BA40-DC12-79D5-5646-3DE0FB04A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When we integrate BreakHammer with PRAC: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BreakHammer tracks the row activation count of each thread between back-offs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And when a back-off is observed, BreakHammer increments each thread’s score proportionally to its activation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F4F9D-D3A8-447B-F0FF-D4919FA51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15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F4ED2-A893-7916-1594-09A892B0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2223F-0C13-7284-5096-FFDFB7B87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A596B-4741-0D19-0E81-6FC0C75E0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BreakHammer is compatible with many types of </a:t>
            </a:r>
            <a:r>
              <a:rPr lang="en-US" dirty="0" err="1"/>
              <a:t>RowHammer</a:t>
            </a:r>
            <a:r>
              <a:rPr lang="en-US" dirty="0"/>
              <a:t> solutions including both in-memory controller and in-DRAM </a:t>
            </a:r>
            <a:r>
              <a:rPr lang="en-US" dirty="0" err="1"/>
              <a:t>RowHammer</a:t>
            </a:r>
            <a:r>
              <a:rPr lang="en-US" dirty="0"/>
              <a:t> mitigation mechanisms as we have 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In our paper, we integrate BreakHammer with eight state-of-the-art </a:t>
            </a:r>
            <a:r>
              <a:rPr lang="en-US" dirty="0" err="1"/>
              <a:t>RowHammer</a:t>
            </a:r>
            <a:r>
              <a:rPr lang="en-US" dirty="0"/>
              <a:t> solutions.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I would like to refer you to our paper or open-source repository for their integration.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D018E-0CCE-FA5E-1092-45FEAE073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922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D8A4D-81A8-704B-D135-8C60A4037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61A7C-17DB-CBE8-9BC2-A51C4F37C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8D27E-0991-46A8-822F-7BEAC886D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continue by looking at how BreakHammer identifies suspect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B0E4A-BB2C-C6ED-4422-E2FE03022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200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4C23-2BDC-0F86-B03E-ED2DEE529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14A8F-BF2A-3537-9624-75DB1AE37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DCBEB-9BA0-551A-8A28-1531CD01B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BreakHammer identifies suspect threads by detecting threads that trigger too many </a:t>
            </a:r>
            <a:r>
              <a:rPr lang="en-US" b="0" dirty="0" err="1"/>
              <a:t>RowHammer</a:t>
            </a:r>
            <a:r>
              <a:rPr lang="en-US" b="0" dirty="0"/>
              <a:t>-preventive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Here on the left, we have the </a:t>
            </a:r>
            <a:r>
              <a:rPr lang="en-US" b="0" dirty="0" err="1"/>
              <a:t>RowHammer</a:t>
            </a:r>
            <a:r>
              <a:rPr lang="en-US" b="0" dirty="0"/>
              <a:t>-preventive scores of threads in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We can visualize these scores as a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Where the bars show different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And the height of the bars show the score of each thread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BreakHammer detects a suspect with two checks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First, BreakHammer checks if a thread’s score exceeds a minimum score to consider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This allows BreakHammer to protect threads with low memory intensity against suspect detection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Second, BreakHammer checks if a thread’s score largely exceeds the average score of all hardware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Doing so allows BreakHammer to detect suspect threads that </a:t>
            </a:r>
            <a:r>
              <a:rPr lang="en-US" b="1" dirty="0"/>
              <a:t>unfairly</a:t>
            </a:r>
            <a:r>
              <a:rPr lang="en-US" b="0" dirty="0"/>
              <a:t> reduce DRAM bandwidth availability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Maximum deviation is not coming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 not waste white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Add text about average 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dirty="0"/>
              <a:t>Do not keep stuff close to each other use white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23F8D-A6DA-D2FA-A156-A4045951B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351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1FF61-E043-1A5D-079A-D82BD64F2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2323E-1742-75C2-92ED-0C1D8CB5B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1549F-1A3F-59FB-D37D-D36E8096D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Lastly, let’s understand how BreakHammer throttles a suspect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20FF7-FD2E-F8E3-E2A5-94D368E4A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7613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6260-B11E-8587-8873-C52187AC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EBFFE-3166-34AD-A287-F95EB6C1E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F9B1C-4310-BFD9-BC60-F8EEC63E3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BreakHammer reduces the memory bandwidth usage of each suspect thread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There are many ways to reduce the memory bandwidth usage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For our implementation, we chose to limit the allocatable cache-miss buffers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Which track the requests that miss the last-level cache and are being served by the memory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At system boot, all threads have 0 allocated cache-miss buffers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and they are allowed to allocate all available cache-miss buffers in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As the threads execute and access main memory, they start allocating cache-miss buffers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When BreakHammer identifies a thread as suspect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It limits the number of cache-miss buffers the thread can allocate in the last-level cache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If a thread reaches their allocation limit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they can no longer make new request to main memory and must wait for their earlier requests to be resolved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BCE09-D818-9833-7115-44989508F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469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80E26-4234-0550-ECB2-CD9EB880D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0CEC0-6237-5CDE-CBCB-71E3B912C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F9C9C-D3CE-2FDA-E149-BC677AA3C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BreakHammer restores the memory bandwidth usage of a suspect thread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If the thread stays benign for the full duration of a throttling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Here on the bottom I show a execution timeline for an example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In the example, our thread is identified as a suspect in the first window, where BreakHammer immediately throttles their memory bandwidth usage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On the second window, the thread continues to execute with a reduced memory 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Where the thread stays benign and does not get identified as a suspect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At the end of this window, BreakHammer sees that the thread stayed benign and restores its memory 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b="0" dirty="0"/>
              <a:t>Where in the last window, our thread continues to stay benign and uses its full memory 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Have guides, rectangle without border can help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Bad whitespace usage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Check TCM, Atlas, </a:t>
            </a:r>
            <a:r>
              <a:rPr lang="en-US" b="0" dirty="0" err="1"/>
              <a:t>BlockHammer</a:t>
            </a:r>
            <a:r>
              <a:rPr lang="en-US" b="0" dirty="0"/>
              <a:t>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421F4-A04F-8ABB-EA84-9F384BF91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94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9FDFB-4860-F296-D308-0F8B0CA1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58EA0-309F-7BB1-A777-3C67921C4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999CA-3C43-DD36-E62B-723EA1D19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continue with our evaluation of BreakHammer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50554-233C-219E-751E-4C7FF06C5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59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show a typical computing system with a processor and a DRAM module connected through the DRAM channel</a:t>
            </a:r>
          </a:p>
          <a:p>
            <a:r>
              <a:rPr lang="en-US" b="1" dirty="0"/>
              <a:t>[CLICK] </a:t>
            </a:r>
            <a:r>
              <a:rPr lang="en-US" b="0" dirty="0"/>
              <a:t>A DRAM module contains multiple DRAM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5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5345-A323-7C80-5E3A-D5908FBF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6179A-76C5-60A7-EF8D-BB0DF9F96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29949-5C6C-CBF8-D305-104E17118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integrate BreakHammer with 8 state-of-the-art </a:t>
            </a:r>
            <a:r>
              <a:rPr lang="en-US" dirty="0" err="1"/>
              <a:t>RowHammer</a:t>
            </a:r>
            <a:r>
              <a:rPr lang="en-US" dirty="0"/>
              <a:t> mitigation mechanisms</a:t>
            </a:r>
          </a:p>
          <a:p>
            <a:r>
              <a:rPr lang="en-US" dirty="0"/>
              <a:t>And compare BreakHammer paired mechanisms against baseline solutions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We evaluate a wide range of applications chosen from five major benchmark suites and create two type of workload mixes</a:t>
            </a:r>
          </a:p>
          <a:p>
            <a:pPr marL="0" indent="0">
              <a:buFontTx/>
              <a:buNone/>
            </a:pPr>
            <a:r>
              <a:rPr lang="en-US" b="1" dirty="0"/>
              <a:t>[CLICK] </a:t>
            </a:r>
            <a:r>
              <a:rPr lang="en-US" b="0" dirty="0"/>
              <a:t>We create </a:t>
            </a:r>
            <a:r>
              <a:rPr lang="en-US" dirty="0"/>
              <a:t>90 mixes where one core is mounting a memory performance attack by triggering many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pPr marL="0" indent="0">
              <a:buFontTx/>
              <a:buNone/>
            </a:pPr>
            <a:r>
              <a:rPr lang="en-US" b="1" dirty="0"/>
              <a:t>[CLICK] </a:t>
            </a:r>
            <a:r>
              <a:rPr lang="en-US" dirty="0"/>
              <a:t>And 90 mixes where all applications are benign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A3251-C83E-CBDB-21E9-0AAFACC7D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663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0868-A14D-015F-78D3-53B645053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7BB3C-FE2F-8C33-0012-3970DF18F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3EEF2-35DD-F3E8-C56E-3C7B11C5E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Lets start by discussing systems </a:t>
            </a:r>
            <a:r>
              <a:rPr lang="en-US" b="1" dirty="0"/>
              <a:t>[CLICK]</a:t>
            </a:r>
            <a:r>
              <a:rPr lang="en-US" b="0" dirty="0"/>
              <a:t> that are under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92774-DF63-A15D-A081-888F8F957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8031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00FBB-65F6-51A1-95AC-C27F6A779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2320C-A5D0-9F14-D8A6-074729B41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91E62-EF30-0F03-5C16-8E80E89D4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Lets start by discussing systems </a:t>
            </a:r>
            <a:r>
              <a:rPr lang="en-US" b="1" dirty="0"/>
              <a:t>[CLICK]</a:t>
            </a:r>
            <a:r>
              <a:rPr lang="en-US" b="0" dirty="0"/>
              <a:t> that are under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B2BF-ACE9-44D9-AF58-59BEE20DE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590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FAC38-7FEF-7585-FA23-0ECF3B848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9CCE3-FCA9-1529-C811-AB1835BFB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5B9C8-59C7-35AE-1D38-6ABDB3843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first take a look at </a:t>
            </a:r>
            <a:r>
              <a:rPr lang="en-US" dirty="0" err="1"/>
              <a:t>BreakHammer’s</a:t>
            </a:r>
            <a:r>
              <a:rPr lang="en-US" dirty="0"/>
              <a:t> impact on the number of </a:t>
            </a:r>
            <a:r>
              <a:rPr lang="en-US" dirty="0" err="1"/>
              <a:t>RowHammer</a:t>
            </a:r>
            <a:r>
              <a:rPr lang="en-US" dirty="0"/>
              <a:t> preventive actions performed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is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preventive action count normalized to the preventive count of the system without BreakHammer at a threshold of 4K</a:t>
            </a:r>
          </a:p>
          <a:p>
            <a:r>
              <a:rPr lang="en-US" b="1" dirty="0"/>
              <a:t>[CLICK]</a:t>
            </a:r>
            <a:r>
              <a:rPr lang="en-US" dirty="0"/>
              <a:t> the blue line shows the system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and the orange line shows the system with BreakHammer</a:t>
            </a:r>
          </a:p>
          <a:p>
            <a:r>
              <a:rPr lang="en-US" b="1" dirty="0"/>
              <a:t>[CLICK]</a:t>
            </a:r>
            <a:r>
              <a:rPr lang="en-US" dirty="0"/>
              <a:t> As an example, this point on the figure depicts that PRAC performs approximately 30 times more preventive actions when the </a:t>
            </a:r>
            <a:r>
              <a:rPr lang="en-US" dirty="0" err="1"/>
              <a:t>RowHammer</a:t>
            </a:r>
            <a:r>
              <a:rPr lang="en-US" dirty="0"/>
              <a:t> threshold decreases from 4K to 128</a:t>
            </a:r>
          </a:p>
          <a:p>
            <a:r>
              <a:rPr lang="en-US" b="1" dirty="0"/>
              <a:t>[CLICK] </a:t>
            </a:r>
            <a:r>
              <a:rPr lang="en-US" b="0" dirty="0"/>
              <a:t>and when PRAC is paired with BreakHammer at the same threshold, we observe 80% reduction in the number of preventive actions performed</a:t>
            </a:r>
          </a:p>
          <a:p>
            <a:r>
              <a:rPr lang="en-US" b="1" dirty="0"/>
              <a:t>[CLICK]</a:t>
            </a:r>
            <a:r>
              <a:rPr lang="en-US" b="0" dirty="0"/>
              <a:t> When we look at all of our results</a:t>
            </a:r>
          </a:p>
          <a:p>
            <a:endParaRPr lang="en-US" b="0" dirty="0"/>
          </a:p>
          <a:p>
            <a:r>
              <a:rPr lang="en-US" b="0" dirty="0"/>
              <a:t>====</a:t>
            </a:r>
          </a:p>
          <a:p>
            <a:r>
              <a:rPr lang="en-US" b="0" dirty="0"/>
              <a:t>More than 30x</a:t>
            </a:r>
          </a:p>
          <a:p>
            <a:r>
              <a:rPr lang="en-US" b="0" dirty="0"/>
              <a:t>Approximately 34x</a:t>
            </a:r>
          </a:p>
          <a:p>
            <a:r>
              <a:rPr lang="en-US" b="0" dirty="0"/>
              <a:t>Just say significantly maybe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6E5E5-406B-6AE0-4F7D-AFB245B1A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057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D4D86-CC52-793C-C524-0408C124D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5A2FF-3868-F3B7-4046-602FA7DA3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CC683-5D17-4D11-1218-CA6000B19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first take a look at </a:t>
            </a:r>
            <a:r>
              <a:rPr lang="en-US" dirty="0" err="1"/>
              <a:t>BreakHammer’s</a:t>
            </a:r>
            <a:r>
              <a:rPr lang="en-US" dirty="0"/>
              <a:t> impact on the number of </a:t>
            </a:r>
            <a:r>
              <a:rPr lang="en-US" dirty="0" err="1"/>
              <a:t>RowHammer</a:t>
            </a:r>
            <a:r>
              <a:rPr lang="en-US" dirty="0"/>
              <a:t> preventive actions performed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is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preventive action count normalized to the preventive count of the mechanism without BreakHammer at a threshold of 4K</a:t>
            </a:r>
          </a:p>
          <a:p>
            <a:r>
              <a:rPr lang="en-US" b="1" dirty="0"/>
              <a:t>[CLICK]</a:t>
            </a:r>
            <a:r>
              <a:rPr lang="en-US" dirty="0"/>
              <a:t> the blue line shows the system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and the orange line shows the system with BreakHammer</a:t>
            </a:r>
          </a:p>
          <a:p>
            <a:r>
              <a:rPr lang="en-US" b="1" dirty="0"/>
              <a:t>[CLICK]</a:t>
            </a:r>
            <a:r>
              <a:rPr lang="en-US" dirty="0"/>
              <a:t> As an example, this point on the figure depicts that PRAC performs approximately 30 times more preventive actions when the </a:t>
            </a:r>
            <a:r>
              <a:rPr lang="en-US" dirty="0" err="1"/>
              <a:t>RowHammer</a:t>
            </a:r>
            <a:r>
              <a:rPr lang="en-US" dirty="0"/>
              <a:t> threshold decreases from 4K to 128</a:t>
            </a:r>
          </a:p>
          <a:p>
            <a:r>
              <a:rPr lang="en-US" b="1" dirty="0"/>
              <a:t>[CLICK] </a:t>
            </a:r>
            <a:r>
              <a:rPr lang="en-US" b="0" dirty="0"/>
              <a:t>and when PRAC is paired with BreakHammer at the same threshold, we observe 80% reduction in the number of preventive actions performed</a:t>
            </a:r>
          </a:p>
          <a:p>
            <a:r>
              <a:rPr lang="en-US" b="1" dirty="0"/>
              <a:t>[CLICK]</a:t>
            </a:r>
            <a:r>
              <a:rPr lang="en-US" b="0" dirty="0"/>
              <a:t> When we look at all of our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83B91-E20F-B229-3DC6-A456B9D5C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3680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6C9EB-5817-81DB-7D91-D93431E3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2F5D6-5273-1011-024B-A1A079FF2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4C11C-046E-3D14-CCD3-A167D7CED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observe that BreakHammer significantly reduces the number of preventive actions performed across all mechanisms and all thresholds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22C9D-8D79-EB02-D310-54C590F62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2793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808CF-F97F-44E4-6F30-29F4F06F9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7C23B4-97BA-927C-0816-E00A1D20B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EA868-2C13-F457-5D98-73257E1C7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continue by evaluating </a:t>
            </a:r>
            <a:r>
              <a:rPr lang="en-US" dirty="0" err="1"/>
              <a:t>BreakHammer’s</a:t>
            </a:r>
            <a:r>
              <a:rPr lang="en-US" dirty="0"/>
              <a:t> effect on benign application memory latency at a </a:t>
            </a:r>
            <a:r>
              <a:rPr lang="en-US" dirty="0" err="1"/>
              <a:t>RowHammer</a:t>
            </a:r>
            <a:r>
              <a:rPr lang="en-US" dirty="0"/>
              <a:t> threshold of 64</a:t>
            </a:r>
          </a:p>
          <a:p>
            <a:r>
              <a:rPr lang="en-US" b="1" dirty="0"/>
              <a:t>[CLICK]</a:t>
            </a:r>
            <a:r>
              <a:rPr lang="en-US" dirty="0"/>
              <a:t> the X axis is the memory latency percentiles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memory latency of benign applications in nanoseconds</a:t>
            </a:r>
          </a:p>
          <a:p>
            <a:r>
              <a:rPr lang="en-US" b="1" dirty="0"/>
              <a:t>[CLICK]</a:t>
            </a:r>
            <a:r>
              <a:rPr lang="en-US" dirty="0"/>
              <a:t> the blue line shows a system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the orange line shows a system with BreakHammer</a:t>
            </a:r>
          </a:p>
          <a:p>
            <a:r>
              <a:rPr lang="en-US" b="1" dirty="0"/>
              <a:t>[CLICK]</a:t>
            </a:r>
            <a:r>
              <a:rPr lang="en-US" dirty="0"/>
              <a:t> and the dashed dark line shows the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</a:t>
            </a:r>
            <a:r>
              <a:rPr lang="en-US" dirty="0"/>
              <a:t> As an example, this point on the blue line means that 50% of all memory requests are served within 200ns</a:t>
            </a:r>
          </a:p>
          <a:p>
            <a:r>
              <a:rPr lang="en-US" dirty="0"/>
              <a:t> </a:t>
            </a:r>
            <a:r>
              <a:rPr lang="en-US" b="1" dirty="0"/>
              <a:t>[CLICK]</a:t>
            </a:r>
            <a:r>
              <a:rPr lang="en-US" dirty="0"/>
              <a:t> When we look at all of our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mention the background color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B4EE0-41BB-9297-A50D-CD1442501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1939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A796F-B858-A322-C99E-AA587855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25A1EC-46F3-EBD5-A085-AF1EE964A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E9902-EE94-E6CE-2286-91FD0B0CB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observe that BreakHammer reduces the memory latency of all evaluated </a:t>
            </a:r>
            <a:r>
              <a:rPr lang="en-US" dirty="0" err="1"/>
              <a:t>RowHammer</a:t>
            </a:r>
            <a:r>
              <a:rPr lang="en-US" dirty="0"/>
              <a:t> solutions across all percentile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B9F22-E506-CAC1-733D-BE07AD4C1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7173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D05D5-5C39-8C3F-1CAE-3C664D720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BD0D5-AC0E-C8D5-B17D-423CED3CC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798F1-F53F-BBF7-1935-03F33B07A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analyze effect of reduced </a:t>
            </a:r>
            <a:r>
              <a:rPr lang="en-US" dirty="0" err="1"/>
              <a:t>RowHammer</a:t>
            </a:r>
            <a:r>
              <a:rPr lang="en-US" dirty="0"/>
              <a:t>-preventive action count and improved memory access latency on system performance 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is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system performance of benign applications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</a:t>
            </a:r>
            <a:r>
              <a:rPr lang="en-US" dirty="0"/>
              <a:t> Blue bars identify mechanisms without BreakHammer and orange bars present mechanisms with BreakHammer</a:t>
            </a:r>
          </a:p>
          <a:p>
            <a:r>
              <a:rPr lang="en-US" b="1" dirty="0"/>
              <a:t>[CLICK]</a:t>
            </a:r>
            <a:r>
              <a:rPr lang="en-US" dirty="0"/>
              <a:t> For PRAC, we see that </a:t>
            </a:r>
            <a:r>
              <a:rPr lang="en-US" b="0" dirty="0"/>
              <a:t>BreakHammer significantly increases the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FF3FD-B6E4-1546-5E76-1A9C71123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740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D5B4D-A49B-FA19-5CBF-68AC0FC41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C50EEB-C9DE-04F7-6B20-A25E97BD2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AAF8C-3D84-C427-F9D9-C5A29546F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look at the trends on other evaluated </a:t>
            </a:r>
            <a:r>
              <a:rPr lang="en-US" dirty="0" err="1"/>
              <a:t>RowHammer</a:t>
            </a:r>
            <a:r>
              <a:rPr lang="en-US" dirty="0"/>
              <a:t> mitigation mechanisms we see that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as </a:t>
            </a:r>
            <a:r>
              <a:rPr lang="en-US" b="0" dirty="0" err="1"/>
              <a:t>RowHammer</a:t>
            </a:r>
            <a:r>
              <a:rPr lang="en-US" b="0" dirty="0"/>
              <a:t> thresholds decreases, all evaluated </a:t>
            </a:r>
            <a:r>
              <a:rPr lang="en-US" b="0" dirty="0" err="1"/>
              <a:t>RowHammer</a:t>
            </a:r>
            <a:r>
              <a:rPr lang="en-US" b="0" dirty="0"/>
              <a:t> mitigation mechanisms incur increasing performance overhead</a:t>
            </a:r>
            <a:endParaRPr lang="en-US" dirty="0"/>
          </a:p>
          <a:p>
            <a:r>
              <a:rPr lang="en-US" b="1" dirty="0"/>
              <a:t>[CLICK] </a:t>
            </a:r>
            <a:r>
              <a:rPr lang="en-US" b="0" dirty="0"/>
              <a:t>and </a:t>
            </a:r>
            <a:r>
              <a:rPr lang="en-US" dirty="0"/>
              <a:t>BreakHammer greatly increases system performance for all evaluated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DE398-5AE6-274C-1610-87DCCF1F5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78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</a:t>
            </a:r>
            <a:r>
              <a:rPr lang="en-US" dirty="0"/>
              <a:t>nd a DRAM chip </a:t>
            </a:r>
            <a:r>
              <a:rPr lang="en-US" b="1" dirty="0"/>
              <a:t>[CLICK] </a:t>
            </a:r>
            <a:r>
              <a:rPr lang="en-US" dirty="0"/>
              <a:t>contains several DRAM banks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inside each DRAM bank, we have a two dimensional array of DRAM cells</a:t>
            </a:r>
          </a:p>
          <a:p>
            <a:r>
              <a:rPr lang="en-US" b="1" dirty="0"/>
              <a:t>[CLICK]</a:t>
            </a:r>
            <a:r>
              <a:rPr lang="en-US" dirty="0"/>
              <a:t> where a DRAM cell stores a single bit of information as electrical charge</a:t>
            </a:r>
          </a:p>
          <a:p>
            <a:r>
              <a:rPr lang="en-US" b="1" dirty="0"/>
              <a:t>[CLICK]</a:t>
            </a:r>
            <a:r>
              <a:rPr lang="en-US" dirty="0"/>
              <a:t> DRAM cells are horizontally organized as DRAM rows and are connected via </a:t>
            </a:r>
            <a:r>
              <a:rPr lang="en-US" dirty="0" err="1"/>
              <a:t>wordlines</a:t>
            </a:r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and they are vertically connected to sense amplifiers via </a:t>
            </a:r>
            <a:r>
              <a:rPr lang="en-US" dirty="0" err="1"/>
              <a:t>bitlines</a:t>
            </a:r>
            <a:r>
              <a:rPr lang="en-US" dirty="0"/>
              <a:t> for DRAM accesses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5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E844C-8064-E523-BA53-FD7E38DBE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98294B-0E2B-07AD-C77D-3ED66226B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66D26-F083-DF46-915C-F0E1E2FD8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analyze </a:t>
            </a:r>
            <a:r>
              <a:rPr lang="en-US" dirty="0" err="1"/>
              <a:t>BreakHammer’s</a:t>
            </a:r>
            <a:r>
              <a:rPr lang="en-US" dirty="0"/>
              <a:t> impact on DRAM energy consumption</a:t>
            </a:r>
          </a:p>
          <a:p>
            <a:r>
              <a:rPr lang="en-US" b="1" dirty="0"/>
              <a:t>[CLICK]</a:t>
            </a:r>
            <a:r>
              <a:rPr lang="en-US" dirty="0"/>
              <a:t> Here, the X axis is the decreasing </a:t>
            </a:r>
            <a:r>
              <a:rPr lang="en-US" dirty="0" err="1"/>
              <a:t>RowHammer</a:t>
            </a:r>
            <a:r>
              <a:rPr lang="en-US" dirty="0"/>
              <a:t> threshold</a:t>
            </a:r>
          </a:p>
          <a:p>
            <a:r>
              <a:rPr lang="en-US" b="1" dirty="0"/>
              <a:t>[CLICK]</a:t>
            </a:r>
            <a:r>
              <a:rPr lang="en-US" dirty="0"/>
              <a:t> the Y axis is the DRAM energy consumption normalized to a system with no </a:t>
            </a:r>
            <a:r>
              <a:rPr lang="en-US" dirty="0" err="1"/>
              <a:t>RowHammer</a:t>
            </a:r>
            <a:r>
              <a:rPr lang="en-US" dirty="0"/>
              <a:t> defense</a:t>
            </a:r>
          </a:p>
          <a:p>
            <a:r>
              <a:rPr lang="en-US" b="1" dirty="0"/>
              <a:t>[CLICK]</a:t>
            </a:r>
            <a:r>
              <a:rPr lang="en-US" dirty="0"/>
              <a:t> Bars identify mechanisms with and without BreakHammer</a:t>
            </a:r>
          </a:p>
          <a:p>
            <a:r>
              <a:rPr lang="en-US" b="1" dirty="0"/>
              <a:t>[CLICK]</a:t>
            </a:r>
            <a:r>
              <a:rPr lang="en-US" dirty="0"/>
              <a:t> For PRAC, we see that </a:t>
            </a:r>
            <a:r>
              <a:rPr lang="en-US" b="0" dirty="0"/>
              <a:t>BreakHammer significantly reduces the DRAM energy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8394F-22E5-C33C-6F15-4E174CB9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130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look at the trends on other evaluated </a:t>
            </a:r>
            <a:r>
              <a:rPr lang="en-US" dirty="0" err="1"/>
              <a:t>RowHammer</a:t>
            </a:r>
            <a:r>
              <a:rPr lang="en-US" dirty="0"/>
              <a:t> mitigation mechanisms we see that</a:t>
            </a:r>
          </a:p>
          <a:p>
            <a:r>
              <a:rPr lang="en-US" b="1" dirty="0"/>
              <a:t>[CLICK]</a:t>
            </a:r>
            <a:r>
              <a:rPr lang="en-US" dirty="0"/>
              <a:t> </a:t>
            </a:r>
            <a:r>
              <a:rPr lang="en-US" b="0" dirty="0"/>
              <a:t>as </a:t>
            </a:r>
            <a:r>
              <a:rPr lang="en-US" b="0" dirty="0" err="1"/>
              <a:t>RowHammer</a:t>
            </a:r>
            <a:r>
              <a:rPr lang="en-US" b="0" dirty="0"/>
              <a:t> thresholds decreases, all evaluated </a:t>
            </a:r>
            <a:r>
              <a:rPr lang="en-US" b="0" dirty="0" err="1"/>
              <a:t>RowHammer</a:t>
            </a:r>
            <a:r>
              <a:rPr lang="en-US" b="0" dirty="0"/>
              <a:t> mitigation mechanisms consume increasingly more DRAM energy</a:t>
            </a:r>
            <a:endParaRPr lang="en-US" dirty="0"/>
          </a:p>
          <a:p>
            <a:r>
              <a:rPr lang="en-US" b="1" dirty="0"/>
              <a:t>[CLICK] </a:t>
            </a:r>
            <a:r>
              <a:rPr lang="en-US" b="0" dirty="0"/>
              <a:t>and </a:t>
            </a:r>
            <a:r>
              <a:rPr lang="en-US" dirty="0"/>
              <a:t>BreakHammer reduces DRAM energy consumption for all evaluated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3298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85F22-7C91-49D7-1543-46AC216D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EAC95-0A8E-5D20-8EF3-94EBA2A7F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5B3F9-9ABE-4C2F-6D83-82CD44297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summarize</a:t>
            </a:r>
          </a:p>
          <a:p>
            <a:r>
              <a:rPr lang="en-US" b="1" dirty="0"/>
              <a:t>[CLICK]</a:t>
            </a:r>
            <a:r>
              <a:rPr lang="en-US" dirty="0"/>
              <a:t> BreakHammer significantly reduces the negative performance and energy overheads of</a:t>
            </a:r>
          </a:p>
          <a:p>
            <a:r>
              <a:rPr lang="en-US" dirty="0"/>
              <a:t>existing </a:t>
            </a:r>
            <a:r>
              <a:rPr lang="en-US" dirty="0" err="1"/>
              <a:t>RowHammer</a:t>
            </a:r>
            <a:r>
              <a:rPr lang="en-US" dirty="0"/>
              <a:t> mitigation mechanisms when a memory performance attack is present</a:t>
            </a:r>
            <a:endParaRPr lang="en-US" b="1" dirty="0"/>
          </a:p>
          <a:p>
            <a:r>
              <a:rPr lang="en-US" b="1" dirty="0"/>
              <a:t>[CLICK] </a:t>
            </a:r>
            <a:r>
              <a:rPr lang="en-US" b="0" dirty="0"/>
              <a:t>These benefits are because BreakHammer accurately detects suspect threads</a:t>
            </a:r>
          </a:p>
          <a:p>
            <a:r>
              <a:rPr lang="en-US" b="1" dirty="0"/>
              <a:t>[CLICK]</a:t>
            </a:r>
            <a:r>
              <a:rPr lang="en-US" b="0" dirty="0"/>
              <a:t> and effectively reduces the memory interference caused by suspect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7A696-A64B-283A-533E-E7FB5B64F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8471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5BA4F-C3AD-F426-32E5-F6CB6DE2E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9118D-F567-E2B9-4477-0485822C2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A6A5A-F23A-8971-EB21-47F4BC804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Lets start by discussing systems </a:t>
            </a:r>
            <a:r>
              <a:rPr lang="en-US" b="1" dirty="0"/>
              <a:t>[CLICK]</a:t>
            </a:r>
            <a:r>
              <a:rPr lang="en-US" b="0" dirty="0"/>
              <a:t> that are under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CB89C-EF5A-D0EA-53D9-EF62E6163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8924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3F1A8-45C4-8937-0681-5103C382C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E0821-E79C-CC0E-4C57-ACDE7AD13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D0AD3-370D-140C-DD1B-A5C542C83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Across 90 four-core benign workload mixes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Even though it is not our goal to improve the performance of benign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We observe that BreakHammer slightly improves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memory access latency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system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b="0" dirty="0"/>
              <a:t> DRAM energy efficiency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0D3CB-1F68-673B-43DF-BC4FB45A9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8428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B7FE2-A815-8DC0-C0CF-C3CD37152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B3C299-CDD4-E2A5-9B93-C5B551C8A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F7C9E-6866-85C6-8A17-56658EE4A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would like to also refer you to our paper for more details 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BreakHammer’s</a:t>
            </a:r>
            <a:r>
              <a:rPr lang="en-US" dirty="0"/>
              <a:t> implementation, such as resetting counters or tracking software threads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Our security analysis, where we present an upper bound for attacker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discuss multi-threaded attackers that try to defeat BreakHammer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</a:t>
            </a:r>
            <a:r>
              <a:rPr lang="en-US" dirty="0"/>
              <a:t> Also more evaluations on unfairness and sensitivity to memory intensity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detailed results on all benign workloads and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Backup for </a:t>
            </a:r>
            <a:r>
              <a:rPr lang="en-US" dirty="0" err="1"/>
              <a:t>BlockHammer</a:t>
            </a:r>
            <a:r>
              <a:rPr lang="en-US" dirty="0"/>
              <a:t> and BLISS, maybe say throttling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8B3F3-69DB-5B38-019B-5344535A7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3749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46CF-8975-9BE4-A1A9-E31BA9500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A3F86-67B7-A701-6646-C3E796291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4E9B5-5E00-A16D-BF84-A9AA6B80C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paper is available on </a:t>
            </a:r>
            <a:r>
              <a:rPr lang="en-US" dirty="0" err="1"/>
              <a:t>arXiv</a:t>
            </a:r>
            <a:r>
              <a:rPr lang="en-US" dirty="0"/>
              <a:t>, accessible through this link or QR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B3EB9-6698-79C1-7838-A29C2599D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8481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693B3-061A-F90B-1511-CAB17906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4491F-58D2-9A3D-B77C-C29141737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16A0C-4D2F-A2DE-8A69-D7DB3AABA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conclude my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0C0D6-47D7-611D-0A34-ABEBFD983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2952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3B37C-59A7-E7F2-058F-D649C1A5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67D4454-F824-BA85-B56D-3F96CC841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E61D442-1D03-71EB-F487-B3BE54E52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+mj-lt"/>
              </a:rPr>
              <a:t>We introduce the idea that it is possible to </a:t>
            </a:r>
            <a:r>
              <a:rPr lang="en-GB" sz="1200" b="1" dirty="0">
                <a:solidFill>
                  <a:srgbClr val="C00000"/>
                </a:solidFill>
                <a:latin typeface="+mj-lt"/>
              </a:rPr>
              <a:t>mount a memory performance attack by…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We propose BreakHammer: which</a:t>
            </a:r>
          </a:p>
          <a:p>
            <a:r>
              <a:rPr lang="en-US" dirty="0"/>
              <a:t>Observes triggered </a:t>
            </a:r>
            <a:r>
              <a:rPr lang="en-US" dirty="0" err="1"/>
              <a:t>RowHammer</a:t>
            </a:r>
            <a:r>
              <a:rPr lang="en-US" dirty="0"/>
              <a:t>-preventive actions</a:t>
            </a:r>
          </a:p>
          <a:p>
            <a:r>
              <a:rPr lang="en-US" dirty="0"/>
              <a:t>Identifies threads that trigger many of these actions</a:t>
            </a:r>
          </a:p>
          <a:p>
            <a:r>
              <a:rPr lang="en-US" dirty="0"/>
              <a:t>And reduces the memory bandwidth usage of suspect threads</a:t>
            </a:r>
          </a:p>
          <a:p>
            <a:endParaRPr lang="en-US" dirty="0"/>
          </a:p>
          <a:p>
            <a:r>
              <a:rPr lang="en-US" b="1" dirty="0"/>
              <a:t>[CLICK]</a:t>
            </a:r>
            <a:r>
              <a:rPr lang="en-US" dirty="0"/>
              <a:t> Our evaluations show that:</a:t>
            </a:r>
          </a:p>
          <a:p>
            <a:r>
              <a:rPr lang="en-US" dirty="0"/>
              <a:t>When an attacker is present, BreakHammer accurately throttles the attacker which significantly improves performance and reduces energy</a:t>
            </a:r>
          </a:p>
          <a:p>
            <a:r>
              <a:rPr lang="en-US" dirty="0"/>
              <a:t>And when all applications are benign, BreakHammer slightly improves performance and reduces energy consumption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50C9B2-8D50-2BB9-CEC8-3C8A3BABA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0233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BA16A-C563-BB83-B9C5-AD454D035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A604FB4-1F26-E6FB-1EA2-79F1210C6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9F93E3C-B139-0050-10C6-55B89A76F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BreakHammer implementation and all datasets are fully open-sourced and artifact evaluated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BCF4784-5273-E8E5-A546-7F68C01D3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14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 is accessed at a row granularity, however today, this access is not perfect</a:t>
            </a:r>
          </a:p>
          <a:p>
            <a:r>
              <a:rPr lang="en-US" dirty="0"/>
              <a:t>Where it is vulnerable to read disturbance, here I show a prime example of DRAM read disturbance, called </a:t>
            </a:r>
            <a:r>
              <a:rPr lang="en-US" dirty="0" err="1"/>
              <a:t>RowHammer</a:t>
            </a:r>
            <a:endParaRPr lang="en-US" dirty="0"/>
          </a:p>
          <a:p>
            <a:r>
              <a:rPr lang="en-US" dirty="0"/>
              <a:t>Where repeatedly </a:t>
            </a:r>
            <a:r>
              <a:rPr lang="en-US" b="1" dirty="0"/>
              <a:t>[CLICKx4]</a:t>
            </a:r>
            <a:r>
              <a:rPr lang="en-US" dirty="0"/>
              <a:t> opening and closing a DRAM row induces bitflips in nearby </a:t>
            </a:r>
            <a:r>
              <a:rPr lang="en-US" dirty="0" err="1"/>
              <a:t>unaccessed</a:t>
            </a:r>
            <a:r>
              <a:rPr lang="en-US" dirty="0"/>
              <a:t> DRAM cells</a:t>
            </a:r>
          </a:p>
          <a:p>
            <a:r>
              <a:rPr lang="en-US" b="1" dirty="0"/>
              <a:t>[CLICK]</a:t>
            </a:r>
            <a:r>
              <a:rPr lang="en-US" dirty="0"/>
              <a:t> in </a:t>
            </a:r>
            <a:r>
              <a:rPr lang="en-US" dirty="0" err="1"/>
              <a:t>RowHammer</a:t>
            </a:r>
            <a:r>
              <a:rPr lang="en-US" dirty="0"/>
              <a:t> terminology, we refer the repeatedly opened row as the aggressor row</a:t>
            </a:r>
          </a:p>
          <a:p>
            <a:r>
              <a:rPr lang="en-US" dirty="0"/>
              <a:t>and we refer the nearby </a:t>
            </a:r>
            <a:r>
              <a:rPr lang="en-US" dirty="0" err="1"/>
              <a:t>unaccessed</a:t>
            </a:r>
            <a:r>
              <a:rPr lang="en-US" dirty="0"/>
              <a:t> rows that </a:t>
            </a:r>
            <a:r>
              <a:rPr lang="en-US" b="1" dirty="0"/>
              <a:t>experience</a:t>
            </a:r>
            <a:r>
              <a:rPr lang="en-US" dirty="0"/>
              <a:t> bitflips as the victim rows </a:t>
            </a:r>
          </a:p>
          <a:p>
            <a:endParaRPr lang="en-US" dirty="0"/>
          </a:p>
          <a:p>
            <a:r>
              <a:rPr lang="en-US" dirty="0"/>
              <a:t>======</a:t>
            </a:r>
          </a:p>
          <a:p>
            <a:r>
              <a:rPr lang="en-US" dirty="0"/>
              <a:t> repeatedly?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906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E97D6-6510-5802-2BD6-92344289D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E22B231-A333-8666-A157-306B44F73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2778936-572D-458D-D7C2-CB2883B23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all. I am O</a:t>
            </a:r>
            <a:r>
              <a:rPr lang="tr-TR" dirty="0"/>
              <a:t>ğuzhan</a:t>
            </a:r>
            <a:r>
              <a:rPr lang="en-US" dirty="0"/>
              <a:t>, very excited to be here and be able to present our work BreakHammer: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Enhancing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RowHammer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Mitigations by Carefully Throttling Suspect Threads.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8DA3A2-8916-66FD-2870-A8AA17CE1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0125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3AD7-D932-2641-9FAC-D90A34A34A63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76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65A4-DF0B-C7FD-3D5F-99CDB81F5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3E61596-0C34-904E-AD33-23E790569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6A31705-605C-BFFF-9E7D-F2347899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denote the minimum amount of activations to cause a bitflip as the </a:t>
            </a:r>
            <a:r>
              <a:rPr lang="en-US" dirty="0" err="1"/>
              <a:t>RowHammer</a:t>
            </a:r>
            <a:r>
              <a:rPr lang="en-US" dirty="0"/>
              <a:t> threshold, or NRH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5B7242-5D1D-1A76-97D9-3EBA288E5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3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50204-F140-87F4-0ECD-114CFCFF9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DE4F08B-8D74-B170-1458-806D3B895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2077F68-3E5A-EE24-DE1A-16720D30C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DRAM modules are continuously becoming more vulnerable to read disturbance over generations</a:t>
            </a:r>
          </a:p>
          <a:p>
            <a:r>
              <a:rPr lang="en-US" b="1" dirty="0"/>
              <a:t>[CLICK]</a:t>
            </a:r>
            <a:r>
              <a:rPr lang="en-US" b="0" dirty="0"/>
              <a:t> over the last decade, we have seen more than two orders of magnitude decrease in the necessary activations to induce the first bitflip</a:t>
            </a:r>
          </a:p>
          <a:p>
            <a:r>
              <a:rPr lang="en-US" b="1" dirty="0"/>
              <a:t>[CLICK]</a:t>
            </a:r>
            <a:r>
              <a:rPr lang="en-US" b="0" dirty="0"/>
              <a:t> therefore, it is critical to effectively and efficiently prevent these bitflips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8162BD-BD9B-0E42-EF07-04C121218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33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21E26-5460-A52C-B03A-767395B7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C3A5CB8-4544-D668-8499-5249F44E6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E63DBD2-B8F6-D04C-EE9D-1941F578A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DRAM modules are continuously becoming more vulnerable to read disturbance over generations</a:t>
            </a:r>
          </a:p>
          <a:p>
            <a:r>
              <a:rPr lang="en-US" b="1" dirty="0"/>
              <a:t>[CLICK]</a:t>
            </a:r>
            <a:r>
              <a:rPr lang="en-US" b="0" dirty="0"/>
              <a:t> over the last decade, we have seen more than two orders of magnitude decrease in the necessary activations to induce the first bitflip</a:t>
            </a:r>
          </a:p>
          <a:p>
            <a:r>
              <a:rPr lang="en-US" b="1" dirty="0"/>
              <a:t>[CLICK]</a:t>
            </a:r>
            <a:r>
              <a:rPr lang="en-US" b="0" dirty="0"/>
              <a:t> therefore, it is critical to effectively and efficiently prevent these bitflips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85D01EA-2776-6B43-9A8F-EE4F25CA1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49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C42F-360A-BA98-D6B1-56215B9C8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E3029-40E7-94AF-5E9D-8C1FFCBEF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22EDDD-F783-7704-F018-9325C3D293F0}"/>
              </a:ext>
            </a:extLst>
          </p:cNvPr>
          <p:cNvCxnSpPr/>
          <p:nvPr userDrawn="1"/>
        </p:nvCxnSpPr>
        <p:spPr>
          <a:xfrm>
            <a:off x="-32658" y="3509963"/>
            <a:ext cx="9764486" cy="0"/>
          </a:xfrm>
          <a:prstGeom prst="line">
            <a:avLst/>
          </a:prstGeom>
          <a:ln w="57150">
            <a:solidFill>
              <a:srgbClr val="0025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ogo with a sailboat and a black background&#10;&#10;AI-generated content may be incorrect.">
            <a:extLst>
              <a:ext uri="{FF2B5EF4-FFF2-40B4-BE49-F238E27FC236}">
                <a16:creationId xmlns:a16="http://schemas.microsoft.com/office/drawing/2014/main" id="{43023772-8736-53C3-14EF-0C19D762A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4568"/>
            <a:ext cx="852055" cy="465176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0E2166E-AF9F-5049-7B00-0AC9215180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0857" y="6435869"/>
            <a:ext cx="1430578" cy="36086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2DAE733-8A47-6445-F9AB-F930652A92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9" y="6297472"/>
            <a:ext cx="637662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E412EA-D0BA-0526-3C81-F74DF17AF9EE}"/>
              </a:ext>
            </a:extLst>
          </p:cNvPr>
          <p:cNvSpPr txBox="1"/>
          <p:nvPr userDrawn="1"/>
        </p:nvSpPr>
        <p:spPr>
          <a:xfrm>
            <a:off x="1421660" y="6378079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Montserrat" pitchFamily="2" charset="77"/>
              </a:rPr>
              <a:t>ROOTSEC</a:t>
            </a:r>
          </a:p>
        </p:txBody>
      </p:sp>
      <p:pic>
        <p:nvPicPr>
          <p:cNvPr id="13" name="Picture 12" descr="A blue bird with a black background&#10;&#10;AI-generated content may be incorrect.">
            <a:extLst>
              <a:ext uri="{FF2B5EF4-FFF2-40B4-BE49-F238E27FC236}">
                <a16:creationId xmlns:a16="http://schemas.microsoft.com/office/drawing/2014/main" id="{434AE1CF-496A-C1C9-6E4C-0AAAADD576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34028" y="6336260"/>
            <a:ext cx="1189933" cy="5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4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A046-1B4F-295F-FF6C-D176C70E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805"/>
          </a:xfrm>
        </p:spPr>
        <p:txBody>
          <a:bodyPr/>
          <a:lstStyle>
            <a:lvl1pPr>
              <a:defRPr>
                <a:solidFill>
                  <a:srgbClr val="002543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CED38-F0DF-DCAE-EF8E-513239907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4805"/>
            <a:ext cx="12192000" cy="5442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E99F8-FFDA-DFD8-1025-328545BA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6987" y="6226606"/>
            <a:ext cx="5934269" cy="6313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E416A-CD31-4FCC-8C6B-7683A3E0933E}"/>
              </a:ext>
            </a:extLst>
          </p:cNvPr>
          <p:cNvSpPr txBox="1"/>
          <p:nvPr userDrawn="1"/>
        </p:nvSpPr>
        <p:spPr>
          <a:xfrm>
            <a:off x="11508455" y="6488667"/>
            <a:ext cx="6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B07E18F-B455-1D40-9284-12970BE23C1A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A blue logo with a sailboat and a black background&#10;&#10;AI-generated content may be incorrect.">
            <a:extLst>
              <a:ext uri="{FF2B5EF4-FFF2-40B4-BE49-F238E27FC236}">
                <a16:creationId xmlns:a16="http://schemas.microsoft.com/office/drawing/2014/main" id="{F396FCC6-A78D-FE71-5F3D-D7E6137D2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4568"/>
            <a:ext cx="852055" cy="465176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6DE3ABC-F56B-259B-7C10-4AED75EF7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0857" y="6435869"/>
            <a:ext cx="1430578" cy="36086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EA8D3F1-FF09-81B2-2635-7BAEE5B3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9" y="6297472"/>
            <a:ext cx="637662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623681-8D88-A05A-4E42-497AB1778EAD}"/>
              </a:ext>
            </a:extLst>
          </p:cNvPr>
          <p:cNvSpPr txBox="1"/>
          <p:nvPr userDrawn="1"/>
        </p:nvSpPr>
        <p:spPr>
          <a:xfrm>
            <a:off x="1421660" y="6378079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Montserrat" pitchFamily="2" charset="77"/>
              </a:rPr>
              <a:t>ROOTSEC</a:t>
            </a:r>
          </a:p>
        </p:txBody>
      </p:sp>
      <p:pic>
        <p:nvPicPr>
          <p:cNvPr id="12" name="Picture 11" descr="A blue bird with a black background&#10;&#10;AI-generated content may be incorrect.">
            <a:extLst>
              <a:ext uri="{FF2B5EF4-FFF2-40B4-BE49-F238E27FC236}">
                <a16:creationId xmlns:a16="http://schemas.microsoft.com/office/drawing/2014/main" id="{09E83DA5-A6DC-81BC-9B76-D31D13B510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34028" y="6336260"/>
            <a:ext cx="1189933" cy="5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E941-DC8A-63B5-0B28-FBDF28C02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72590"/>
            <a:ext cx="6019800" cy="5381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EE487-120D-4A92-A75E-C2534FA0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72590"/>
            <a:ext cx="6019800" cy="5381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043C5-E180-23F3-53A2-565E7041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319648"/>
            <a:ext cx="5580888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D31080-0A8D-647F-E8F0-273ACA6D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805"/>
          </a:xfrm>
        </p:spPr>
        <p:txBody>
          <a:bodyPr/>
          <a:lstStyle>
            <a:lvl1pPr>
              <a:defRPr>
                <a:solidFill>
                  <a:srgbClr val="002543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32C5F-C751-A859-9ABF-A2ECF6A43506}"/>
              </a:ext>
            </a:extLst>
          </p:cNvPr>
          <p:cNvSpPr txBox="1"/>
          <p:nvPr userDrawn="1"/>
        </p:nvSpPr>
        <p:spPr>
          <a:xfrm>
            <a:off x="11508455" y="6488667"/>
            <a:ext cx="6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B07E18F-B455-1D40-9284-12970BE23C1A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1" name="Picture 10" descr="A blue logo with a sailboat and a black background&#10;&#10;AI-generated content may be incorrect.">
            <a:extLst>
              <a:ext uri="{FF2B5EF4-FFF2-40B4-BE49-F238E27FC236}">
                <a16:creationId xmlns:a16="http://schemas.microsoft.com/office/drawing/2014/main" id="{457A767F-6520-359E-FB54-DCABA02B0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4568"/>
            <a:ext cx="852055" cy="465176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0BBAC50-2736-C33E-D929-BC257FCC1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0857" y="6435869"/>
            <a:ext cx="1430578" cy="36086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B8BBEB3-D882-8EAE-F79C-7A33F0A2F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9" y="6297472"/>
            <a:ext cx="637662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14C82A-1268-4693-CC5C-DBC9F2D78DA7}"/>
              </a:ext>
            </a:extLst>
          </p:cNvPr>
          <p:cNvSpPr txBox="1"/>
          <p:nvPr userDrawn="1"/>
        </p:nvSpPr>
        <p:spPr>
          <a:xfrm>
            <a:off x="1421660" y="6378079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Montserrat" pitchFamily="2" charset="77"/>
              </a:rPr>
              <a:t>ROOTSEC</a:t>
            </a:r>
          </a:p>
        </p:txBody>
      </p:sp>
      <p:pic>
        <p:nvPicPr>
          <p:cNvPr id="18" name="Picture 17" descr="A blue bird with a black background&#10;&#10;AI-generated content may be incorrect.">
            <a:extLst>
              <a:ext uri="{FF2B5EF4-FFF2-40B4-BE49-F238E27FC236}">
                <a16:creationId xmlns:a16="http://schemas.microsoft.com/office/drawing/2014/main" id="{66C0856B-D502-F57B-8E7A-970CE8D522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34028" y="6336260"/>
            <a:ext cx="1189933" cy="5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6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3DDB-B284-AEB7-70FD-11877B2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8D6FA-90AB-BF50-9D6B-DF950E7C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7187" y="6492875"/>
            <a:ext cx="102082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587BB-1F4F-EC04-E440-E87465AD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1592" y="6492875"/>
            <a:ext cx="45655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CA1AD-CCE5-D255-6ACA-8AD46966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C09-C3CB-F942-B08B-C6B53CB4879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logo with a sailboat and a black background&#10;&#10;AI-generated content may be incorrect.">
            <a:extLst>
              <a:ext uri="{FF2B5EF4-FFF2-40B4-BE49-F238E27FC236}">
                <a16:creationId xmlns:a16="http://schemas.microsoft.com/office/drawing/2014/main" id="{11E1F269-CBBD-E406-B6C7-F0593789A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4568"/>
            <a:ext cx="852055" cy="465176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CCB49B8-D6D2-D38B-F19B-39B7C6E8B3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0857" y="6435869"/>
            <a:ext cx="1430578" cy="36086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1D6BEB2-1AF8-5F2A-EBDC-1FAF5190B5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9" y="6297472"/>
            <a:ext cx="637662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673832-4339-83D1-B132-1FEB9D9E8A34}"/>
              </a:ext>
            </a:extLst>
          </p:cNvPr>
          <p:cNvSpPr txBox="1"/>
          <p:nvPr userDrawn="1"/>
        </p:nvSpPr>
        <p:spPr>
          <a:xfrm>
            <a:off x="1421660" y="6378079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Montserrat" pitchFamily="2" charset="77"/>
              </a:rPr>
              <a:t>ROOTSEC</a:t>
            </a:r>
          </a:p>
        </p:txBody>
      </p:sp>
      <p:pic>
        <p:nvPicPr>
          <p:cNvPr id="15" name="Picture 14" descr="A blue bird with a black background&#10;&#10;AI-generated content may be incorrect.">
            <a:extLst>
              <a:ext uri="{FF2B5EF4-FFF2-40B4-BE49-F238E27FC236}">
                <a16:creationId xmlns:a16="http://schemas.microsoft.com/office/drawing/2014/main" id="{D08D8186-4F16-3F9E-9F8F-0251FEA7CE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34028" y="6336260"/>
            <a:ext cx="1189933" cy="5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8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4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9D28A-95F3-F245-A05F-06A13CF5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CCA66-CE71-106E-025A-C76A49CC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81038"/>
            <a:ext cx="12192000" cy="54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DC7AD-62B2-6B23-3F64-C0AA89D6E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9152" y="6492875"/>
            <a:ext cx="9198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EED70-D203-F02F-1163-F2948CF07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8016" y="6492875"/>
            <a:ext cx="633984" cy="346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6EAC09-C3CB-F942-B08B-C6B53CB4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543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jpe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BreakHamm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404.13477" TargetMode="External"/><Relationship Id="rId4" Type="http://schemas.openxmlformats.org/officeDocument/2006/relationships/hyperlink" Target="https://github.com/CMU-SAFARI/BreakHamme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arxiv.org/abs/2404.13477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BreakHammer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BreakHammer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jpe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carinafiedler.com/papers/memory_bandaid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2B04E3-656C-FA8E-B1AD-D5761F4ED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Architecture </a:t>
            </a:r>
            <a:br>
              <a:rPr lang="en-US" dirty="0"/>
            </a:br>
            <a:r>
              <a:rPr lang="en-US" sz="4800" dirty="0"/>
              <a:t>Seminar/Proseminar</a:t>
            </a:r>
            <a:br>
              <a:rPr lang="en-US" sz="4800" dirty="0"/>
            </a:br>
            <a:r>
              <a:rPr lang="en-US" sz="4400" dirty="0"/>
              <a:t>Lecture 1b: Example Presentation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FAAE74-01F5-3451-F1BA-D457A1A17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 Giray Yaglikci</a:t>
            </a:r>
          </a:p>
          <a:p>
            <a:r>
              <a:rPr lang="en-US" dirty="0"/>
              <a:t>27 April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3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074BA-1944-1202-7440-96C250CE2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FB6DC-A44E-7192-6285-E948D100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 Disturbance Vulnerabilities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896C4-7863-5AD8-0827-E71DB9372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12667A-0835-4CA9-11B8-8BA090C6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4D3BD77-A5B9-D799-6984-167409E54DEC}"/>
              </a:ext>
            </a:extLst>
          </p:cNvPr>
          <p:cNvGrpSpPr/>
          <p:nvPr/>
        </p:nvGrpSpPr>
        <p:grpSpPr>
          <a:xfrm>
            <a:off x="5306318" y="1571688"/>
            <a:ext cx="2191657" cy="930964"/>
            <a:chOff x="3489223" y="1617988"/>
            <a:chExt cx="2191657" cy="930964"/>
          </a:xfrm>
        </p:grpSpPr>
        <p:sp>
          <p:nvSpPr>
            <p:cNvPr id="64" name="Right Arrow 76">
              <a:extLst>
                <a:ext uri="{FF2B5EF4-FFF2-40B4-BE49-F238E27FC236}">
                  <a16:creationId xmlns:a16="http://schemas.microsoft.com/office/drawing/2014/main" id="{6ABA89DE-0BB3-8C70-0AC4-26288B9803F9}"/>
                </a:ext>
              </a:extLst>
            </p:cNvPr>
            <p:cNvSpPr/>
            <p:nvPr/>
          </p:nvSpPr>
          <p:spPr>
            <a:xfrm>
              <a:off x="3489223" y="1617988"/>
              <a:ext cx="2191657" cy="61088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id="{E2B829F7-9F43-448A-D823-650CD828E89A}"/>
                </a:ext>
              </a:extLst>
            </p:cNvPr>
            <p:cNvSpPr txBox="1"/>
            <p:nvPr/>
          </p:nvSpPr>
          <p:spPr>
            <a:xfrm>
              <a:off x="3561793" y="2179620"/>
              <a:ext cx="2054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ambria" panose="02040503050406030204" pitchFamily="18" charset="0"/>
                </a:rPr>
                <a:t>Technology Scaling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AFEB53-5644-D45A-0F63-92F7B4ABA941}"/>
              </a:ext>
            </a:extLst>
          </p:cNvPr>
          <p:cNvGrpSpPr/>
          <p:nvPr/>
        </p:nvGrpSpPr>
        <p:grpSpPr>
          <a:xfrm>
            <a:off x="2694002" y="914580"/>
            <a:ext cx="1950523" cy="1926457"/>
            <a:chOff x="975723" y="1192372"/>
            <a:chExt cx="1950523" cy="1926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C1005F-1701-603E-12A9-0CF2B8D1BD16}"/>
                </a:ext>
              </a:extLst>
            </p:cNvPr>
            <p:cNvSpPr/>
            <p:nvPr/>
          </p:nvSpPr>
          <p:spPr>
            <a:xfrm>
              <a:off x="1107670" y="126921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AA6A38-CA3D-93B8-A01C-7AB881E4AC59}"/>
                </a:ext>
              </a:extLst>
            </p:cNvPr>
            <p:cNvSpPr/>
            <p:nvPr/>
          </p:nvSpPr>
          <p:spPr>
            <a:xfrm>
              <a:off x="1746958" y="126921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082FDE-110D-743D-ACF8-82C9902CF0DC}"/>
                </a:ext>
              </a:extLst>
            </p:cNvPr>
            <p:cNvSpPr/>
            <p:nvPr/>
          </p:nvSpPr>
          <p:spPr>
            <a:xfrm>
              <a:off x="2386246" y="1284421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45D191-8A8D-01D7-16D7-A5C7D89F2459}"/>
                </a:ext>
              </a:extLst>
            </p:cNvPr>
            <p:cNvSpPr/>
            <p:nvPr/>
          </p:nvSpPr>
          <p:spPr>
            <a:xfrm>
              <a:off x="1107670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FE29317-81CB-1F46-BFF7-34C410ACD5BE}"/>
                </a:ext>
              </a:extLst>
            </p:cNvPr>
            <p:cNvSpPr/>
            <p:nvPr/>
          </p:nvSpPr>
          <p:spPr>
            <a:xfrm>
              <a:off x="1107670" y="2576224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56349C-AB51-0F4E-AD8B-AAC074C74CD6}"/>
                </a:ext>
              </a:extLst>
            </p:cNvPr>
            <p:cNvSpPr/>
            <p:nvPr/>
          </p:nvSpPr>
          <p:spPr>
            <a:xfrm>
              <a:off x="1746958" y="2578829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7385FD-9B57-954E-9EE2-5AA031067AC9}"/>
                </a:ext>
              </a:extLst>
            </p:cNvPr>
            <p:cNvSpPr/>
            <p:nvPr/>
          </p:nvSpPr>
          <p:spPr>
            <a:xfrm>
              <a:off x="2386246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D3EEA1-D63B-B862-17A3-44980E69E7D4}"/>
                </a:ext>
              </a:extLst>
            </p:cNvPr>
            <p:cNvSpPr/>
            <p:nvPr/>
          </p:nvSpPr>
          <p:spPr>
            <a:xfrm>
              <a:off x="2386246" y="2561013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455623-D394-855D-6DA5-C62CE7823B6F}"/>
                </a:ext>
              </a:extLst>
            </p:cNvPr>
            <p:cNvSpPr/>
            <p:nvPr/>
          </p:nvSpPr>
          <p:spPr>
            <a:xfrm>
              <a:off x="1746958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Lightning Bolt 65">
              <a:extLst>
                <a:ext uri="{FF2B5EF4-FFF2-40B4-BE49-F238E27FC236}">
                  <a16:creationId xmlns:a16="http://schemas.microsoft.com/office/drawing/2014/main" id="{CE042B6C-F4B7-D423-C677-F706BD9D0CED}"/>
                </a:ext>
              </a:extLst>
            </p:cNvPr>
            <p:cNvSpPr/>
            <p:nvPr/>
          </p:nvSpPr>
          <p:spPr>
            <a:xfrm>
              <a:off x="975723" y="1192372"/>
              <a:ext cx="522514" cy="449634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Lightning Bolt 66">
              <a:extLst>
                <a:ext uri="{FF2B5EF4-FFF2-40B4-BE49-F238E27FC236}">
                  <a16:creationId xmlns:a16="http://schemas.microsoft.com/office/drawing/2014/main" id="{F9FC8ECC-5DED-2D23-269A-DBB7024AC956}"/>
                </a:ext>
              </a:extLst>
            </p:cNvPr>
            <p:cNvSpPr/>
            <p:nvPr/>
          </p:nvSpPr>
          <p:spPr>
            <a:xfrm>
              <a:off x="2269251" y="2513801"/>
              <a:ext cx="522514" cy="449634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2776B-411B-0B33-4BC0-A00E7076E50F}"/>
              </a:ext>
            </a:extLst>
          </p:cNvPr>
          <p:cNvGrpSpPr/>
          <p:nvPr/>
        </p:nvGrpSpPr>
        <p:grpSpPr>
          <a:xfrm>
            <a:off x="8016105" y="1165838"/>
            <a:ext cx="1111505" cy="1496656"/>
            <a:chOff x="6613638" y="2087038"/>
            <a:chExt cx="1111505" cy="149665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84F5D99-0E67-8A20-5AB6-9E9B458B8F15}"/>
                </a:ext>
              </a:extLst>
            </p:cNvPr>
            <p:cNvSpPr/>
            <p:nvPr/>
          </p:nvSpPr>
          <p:spPr>
            <a:xfrm>
              <a:off x="7090637" y="209191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A1CFE0F-F497-9C7D-DDC9-6362CCB15BE8}"/>
                </a:ext>
              </a:extLst>
            </p:cNvPr>
            <p:cNvSpPr/>
            <p:nvPr/>
          </p:nvSpPr>
          <p:spPr>
            <a:xfrm>
              <a:off x="7090637" y="34015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0E9CD1-11D0-894E-D728-A37FBBEBCD42}"/>
                </a:ext>
              </a:extLst>
            </p:cNvPr>
            <p:cNvSpPr/>
            <p:nvPr/>
          </p:nvSpPr>
          <p:spPr>
            <a:xfrm>
              <a:off x="7090637" y="2745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03EE6A-223A-C4C4-99B5-30A86D1A3331}"/>
                </a:ext>
              </a:extLst>
            </p:cNvPr>
            <p:cNvSpPr/>
            <p:nvPr/>
          </p:nvSpPr>
          <p:spPr>
            <a:xfrm>
              <a:off x="7087179" y="230398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6CB8F6B-C992-6EB8-F45E-C0F84A8DE2BE}"/>
                </a:ext>
              </a:extLst>
            </p:cNvPr>
            <p:cNvSpPr/>
            <p:nvPr/>
          </p:nvSpPr>
          <p:spPr>
            <a:xfrm>
              <a:off x="7087179" y="251928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1D635F0-292E-A66E-5A32-9AD56C73AD09}"/>
                </a:ext>
              </a:extLst>
            </p:cNvPr>
            <p:cNvSpPr/>
            <p:nvPr/>
          </p:nvSpPr>
          <p:spPr>
            <a:xfrm>
              <a:off x="7087179" y="295738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315A9E8-9340-9A55-C57A-453A9F868241}"/>
                </a:ext>
              </a:extLst>
            </p:cNvPr>
            <p:cNvSpPr/>
            <p:nvPr/>
          </p:nvSpPr>
          <p:spPr>
            <a:xfrm>
              <a:off x="7087179" y="317267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11EF1FE-B208-2923-754C-86195AD1DB74}"/>
                </a:ext>
              </a:extLst>
            </p:cNvPr>
            <p:cNvSpPr/>
            <p:nvPr/>
          </p:nvSpPr>
          <p:spPr>
            <a:xfrm>
              <a:off x="7316161" y="20870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8289E17-508B-BF5D-33A5-1E329BF2393D}"/>
                </a:ext>
              </a:extLst>
            </p:cNvPr>
            <p:cNvSpPr/>
            <p:nvPr/>
          </p:nvSpPr>
          <p:spPr>
            <a:xfrm>
              <a:off x="7316161" y="339665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8E7ADB-3AE8-6284-AD9D-4E4EAF273DB5}"/>
                </a:ext>
              </a:extLst>
            </p:cNvPr>
            <p:cNvSpPr/>
            <p:nvPr/>
          </p:nvSpPr>
          <p:spPr>
            <a:xfrm>
              <a:off x="7316161" y="2740545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9191C6-DAE1-B485-96AC-07E7E343A0C9}"/>
                </a:ext>
              </a:extLst>
            </p:cNvPr>
            <p:cNvSpPr/>
            <p:nvPr/>
          </p:nvSpPr>
          <p:spPr>
            <a:xfrm>
              <a:off x="7312703" y="229910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EDBFDB9-9A95-953F-AE32-BA5AFAD718B6}"/>
                </a:ext>
              </a:extLst>
            </p:cNvPr>
            <p:cNvSpPr/>
            <p:nvPr/>
          </p:nvSpPr>
          <p:spPr>
            <a:xfrm>
              <a:off x="7312703" y="251439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2816B4-492A-5D5F-04B4-BFDCD06B0DC1}"/>
                </a:ext>
              </a:extLst>
            </p:cNvPr>
            <p:cNvSpPr/>
            <p:nvPr/>
          </p:nvSpPr>
          <p:spPr>
            <a:xfrm>
              <a:off x="7312703" y="295250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E170001-F8BC-0658-4AE2-BB773BD98B09}"/>
                </a:ext>
              </a:extLst>
            </p:cNvPr>
            <p:cNvSpPr/>
            <p:nvPr/>
          </p:nvSpPr>
          <p:spPr>
            <a:xfrm>
              <a:off x="7312703" y="316779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0668E6-0A59-1686-F4E9-8584D45CBCB4}"/>
                </a:ext>
              </a:extLst>
            </p:cNvPr>
            <p:cNvSpPr/>
            <p:nvPr/>
          </p:nvSpPr>
          <p:spPr>
            <a:xfrm>
              <a:off x="6863202" y="209337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1CBEA01-0385-ABBF-9FF5-3F325CE96FF7}"/>
                </a:ext>
              </a:extLst>
            </p:cNvPr>
            <p:cNvSpPr/>
            <p:nvPr/>
          </p:nvSpPr>
          <p:spPr>
            <a:xfrm>
              <a:off x="6863202" y="340298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F21DAF-7AAD-6F40-7CF3-443C6D14D57C}"/>
                </a:ext>
              </a:extLst>
            </p:cNvPr>
            <p:cNvSpPr/>
            <p:nvPr/>
          </p:nvSpPr>
          <p:spPr>
            <a:xfrm>
              <a:off x="6863202" y="274687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CBA53E1-B39D-9FE3-5EE8-4EAD5E826C18}"/>
                </a:ext>
              </a:extLst>
            </p:cNvPr>
            <p:cNvSpPr/>
            <p:nvPr/>
          </p:nvSpPr>
          <p:spPr>
            <a:xfrm>
              <a:off x="6859744" y="230543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FAD1F14-8FC1-3D9E-0621-18AD4ECBE554}"/>
                </a:ext>
              </a:extLst>
            </p:cNvPr>
            <p:cNvSpPr/>
            <p:nvPr/>
          </p:nvSpPr>
          <p:spPr>
            <a:xfrm>
              <a:off x="6859744" y="252073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6640DD-4005-5CD0-8449-B94700983CCF}"/>
                </a:ext>
              </a:extLst>
            </p:cNvPr>
            <p:cNvSpPr/>
            <p:nvPr/>
          </p:nvSpPr>
          <p:spPr>
            <a:xfrm>
              <a:off x="6859744" y="295883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A857577-D21A-8C3D-2C89-8182F4BEA50F}"/>
                </a:ext>
              </a:extLst>
            </p:cNvPr>
            <p:cNvSpPr/>
            <p:nvPr/>
          </p:nvSpPr>
          <p:spPr>
            <a:xfrm>
              <a:off x="6859744" y="317413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23F2A32-2F7B-0653-88ED-AB865B3EADAB}"/>
                </a:ext>
              </a:extLst>
            </p:cNvPr>
            <p:cNvSpPr/>
            <p:nvPr/>
          </p:nvSpPr>
          <p:spPr>
            <a:xfrm>
              <a:off x="6641136" y="209407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A38E38C-1816-2F48-C4F6-303CE46707A5}"/>
                </a:ext>
              </a:extLst>
            </p:cNvPr>
            <p:cNvSpPr/>
            <p:nvPr/>
          </p:nvSpPr>
          <p:spPr>
            <a:xfrm>
              <a:off x="6641136" y="340369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200EFE-8070-E240-CECA-7761597726C4}"/>
                </a:ext>
              </a:extLst>
            </p:cNvPr>
            <p:cNvSpPr/>
            <p:nvPr/>
          </p:nvSpPr>
          <p:spPr>
            <a:xfrm>
              <a:off x="6641136" y="274758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0F7C7F3-B6C9-4CD3-E26E-13F577AA07DB}"/>
                </a:ext>
              </a:extLst>
            </p:cNvPr>
            <p:cNvSpPr/>
            <p:nvPr/>
          </p:nvSpPr>
          <p:spPr>
            <a:xfrm>
              <a:off x="6637678" y="230613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E604DE-9FCE-7065-FEDF-9D0AED010C04}"/>
                </a:ext>
              </a:extLst>
            </p:cNvPr>
            <p:cNvSpPr/>
            <p:nvPr/>
          </p:nvSpPr>
          <p:spPr>
            <a:xfrm>
              <a:off x="6637678" y="2521436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69F70DD-62B5-D06E-F601-51F355BD4721}"/>
                </a:ext>
              </a:extLst>
            </p:cNvPr>
            <p:cNvSpPr/>
            <p:nvPr/>
          </p:nvSpPr>
          <p:spPr>
            <a:xfrm>
              <a:off x="6637678" y="29595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B704883-575D-2A19-F9F6-B1BE799C8594}"/>
                </a:ext>
              </a:extLst>
            </p:cNvPr>
            <p:cNvSpPr/>
            <p:nvPr/>
          </p:nvSpPr>
          <p:spPr>
            <a:xfrm>
              <a:off x="6637678" y="317483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FE28CA1-E178-2966-BD23-73D70141BF28}"/>
                </a:ext>
              </a:extLst>
            </p:cNvPr>
            <p:cNvSpPr/>
            <p:nvPr/>
          </p:nvSpPr>
          <p:spPr>
            <a:xfrm>
              <a:off x="7545143" y="209051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DAF1B2A-114B-F969-2E2E-49D16E3EEE28}"/>
                </a:ext>
              </a:extLst>
            </p:cNvPr>
            <p:cNvSpPr/>
            <p:nvPr/>
          </p:nvSpPr>
          <p:spPr>
            <a:xfrm>
              <a:off x="7545143" y="340013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70CD91F-3B85-E3D2-176E-FE677A5670B3}"/>
                </a:ext>
              </a:extLst>
            </p:cNvPr>
            <p:cNvSpPr/>
            <p:nvPr/>
          </p:nvSpPr>
          <p:spPr>
            <a:xfrm>
              <a:off x="7545143" y="2744019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6EB62E4-1C68-AD65-F3DE-17A02B2C28C6}"/>
                </a:ext>
              </a:extLst>
            </p:cNvPr>
            <p:cNvSpPr/>
            <p:nvPr/>
          </p:nvSpPr>
          <p:spPr>
            <a:xfrm>
              <a:off x="7541685" y="2302576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CD26EB3-4BF7-654F-7B1F-D5C7B041A93D}"/>
                </a:ext>
              </a:extLst>
            </p:cNvPr>
            <p:cNvSpPr/>
            <p:nvPr/>
          </p:nvSpPr>
          <p:spPr>
            <a:xfrm>
              <a:off x="7541685" y="251787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929D2D-AED2-0C7C-16E1-38E37846C222}"/>
                </a:ext>
              </a:extLst>
            </p:cNvPr>
            <p:cNvSpPr/>
            <p:nvPr/>
          </p:nvSpPr>
          <p:spPr>
            <a:xfrm>
              <a:off x="7541685" y="295597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ABF8308-F01B-5CBC-3815-2F6E40118EEC}"/>
                </a:ext>
              </a:extLst>
            </p:cNvPr>
            <p:cNvSpPr/>
            <p:nvPr/>
          </p:nvSpPr>
          <p:spPr>
            <a:xfrm>
              <a:off x="7541685" y="31712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Lightning Bolt 67">
              <a:extLst>
                <a:ext uri="{FF2B5EF4-FFF2-40B4-BE49-F238E27FC236}">
                  <a16:creationId xmlns:a16="http://schemas.microsoft.com/office/drawing/2014/main" id="{454F998A-77E0-297A-795D-AEC85212E5F9}"/>
                </a:ext>
              </a:extLst>
            </p:cNvPr>
            <p:cNvSpPr/>
            <p:nvPr/>
          </p:nvSpPr>
          <p:spPr>
            <a:xfrm>
              <a:off x="6613638" y="2477647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Lightning Bolt 68">
              <a:extLst>
                <a:ext uri="{FF2B5EF4-FFF2-40B4-BE49-F238E27FC236}">
                  <a16:creationId xmlns:a16="http://schemas.microsoft.com/office/drawing/2014/main" id="{E32075D9-345C-FE60-C2AD-E1A1FB52771B}"/>
                </a:ext>
              </a:extLst>
            </p:cNvPr>
            <p:cNvSpPr/>
            <p:nvPr/>
          </p:nvSpPr>
          <p:spPr>
            <a:xfrm>
              <a:off x="6834252" y="2939369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Lightning Bolt 69">
              <a:extLst>
                <a:ext uri="{FF2B5EF4-FFF2-40B4-BE49-F238E27FC236}">
                  <a16:creationId xmlns:a16="http://schemas.microsoft.com/office/drawing/2014/main" id="{4596B635-1B91-EBCD-7011-C0A69AEEE185}"/>
                </a:ext>
              </a:extLst>
            </p:cNvPr>
            <p:cNvSpPr/>
            <p:nvPr/>
          </p:nvSpPr>
          <p:spPr>
            <a:xfrm>
              <a:off x="7059776" y="2933145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Lightning Bolt 70">
              <a:extLst>
                <a:ext uri="{FF2B5EF4-FFF2-40B4-BE49-F238E27FC236}">
                  <a16:creationId xmlns:a16="http://schemas.microsoft.com/office/drawing/2014/main" id="{79A9432D-1532-62A4-3F5A-9D71F33B9C50}"/>
                </a:ext>
              </a:extLst>
            </p:cNvPr>
            <p:cNvSpPr/>
            <p:nvPr/>
          </p:nvSpPr>
          <p:spPr>
            <a:xfrm>
              <a:off x="7286500" y="2477932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Lightning Bolt 71">
              <a:extLst>
                <a:ext uri="{FF2B5EF4-FFF2-40B4-BE49-F238E27FC236}">
                  <a16:creationId xmlns:a16="http://schemas.microsoft.com/office/drawing/2014/main" id="{8D51E862-6C3D-BBF9-F2DE-664BE7C98BD2}"/>
                </a:ext>
              </a:extLst>
            </p:cNvPr>
            <p:cNvSpPr/>
            <p:nvPr/>
          </p:nvSpPr>
          <p:spPr>
            <a:xfrm>
              <a:off x="6613638" y="3155437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Lightning Bolt 72">
              <a:extLst>
                <a:ext uri="{FF2B5EF4-FFF2-40B4-BE49-F238E27FC236}">
                  <a16:creationId xmlns:a16="http://schemas.microsoft.com/office/drawing/2014/main" id="{7055D68A-DDDA-F2C3-EA7E-7951E437A83A}"/>
                </a:ext>
              </a:extLst>
            </p:cNvPr>
            <p:cNvSpPr/>
            <p:nvPr/>
          </p:nvSpPr>
          <p:spPr>
            <a:xfrm>
              <a:off x="7057196" y="3138746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Lightning Bolt 73">
              <a:extLst>
                <a:ext uri="{FF2B5EF4-FFF2-40B4-BE49-F238E27FC236}">
                  <a16:creationId xmlns:a16="http://schemas.microsoft.com/office/drawing/2014/main" id="{C2EE4269-C362-2DCF-D453-11078C010018}"/>
                </a:ext>
              </a:extLst>
            </p:cNvPr>
            <p:cNvSpPr/>
            <p:nvPr/>
          </p:nvSpPr>
          <p:spPr>
            <a:xfrm>
              <a:off x="7495753" y="2940261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8" name="Dikdörtgen 6">
            <a:extLst>
              <a:ext uri="{FF2B5EF4-FFF2-40B4-BE49-F238E27FC236}">
                <a16:creationId xmlns:a16="http://schemas.microsoft.com/office/drawing/2014/main" id="{3D6C17FF-4657-EB10-2720-E1891BE59E25}"/>
              </a:ext>
            </a:extLst>
          </p:cNvPr>
          <p:cNvSpPr/>
          <p:nvPr/>
        </p:nvSpPr>
        <p:spPr bwMode="auto">
          <a:xfrm>
            <a:off x="1433702" y="2891050"/>
            <a:ext cx="9341223" cy="1182072"/>
          </a:xfrm>
          <a:prstGeom prst="rect">
            <a:avLst/>
          </a:prstGeom>
          <a:solidFill>
            <a:srgbClr val="FFE0D5"/>
          </a:solidFill>
          <a:ln w="38100" cap="flat" cmpd="sng" algn="ctr">
            <a:solidFill>
              <a:srgbClr val="F23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+mj-lt"/>
              </a:rPr>
              <a:t>It is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critical</a:t>
            </a:r>
            <a:r>
              <a:rPr lang="en-US" sz="2800" dirty="0">
                <a:latin typeface="+mj-lt"/>
              </a:rPr>
              <a:t> to prevent read disturbance bitflips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16CE3"/>
                </a:solidFill>
                <a:latin typeface="+mj-lt"/>
              </a:rPr>
              <a:t>effectively</a:t>
            </a:r>
            <a:r>
              <a:rPr lang="en-US" sz="2800" dirty="0">
                <a:latin typeface="+mj-lt"/>
              </a:rPr>
              <a:t> and </a:t>
            </a:r>
            <a:r>
              <a:rPr lang="en-US" sz="2800" b="1" dirty="0">
                <a:solidFill>
                  <a:srgbClr val="316CE3"/>
                </a:solidFill>
                <a:latin typeface="+mj-lt"/>
              </a:rPr>
              <a:t>efficiently</a:t>
            </a:r>
            <a:r>
              <a:rPr lang="en-US" sz="2800" dirty="0">
                <a:latin typeface="+mj-lt"/>
              </a:rPr>
              <a:t> for highly vulnerable systems</a:t>
            </a:r>
            <a:endParaRPr lang="tr-TR" sz="2800" dirty="0">
              <a:latin typeface="+mj-lt"/>
            </a:endParaRPr>
          </a:p>
        </p:txBody>
      </p: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20520664-60B5-C2B5-4454-85ACF83B2B39}"/>
              </a:ext>
            </a:extLst>
          </p:cNvPr>
          <p:cNvGraphicFramePr>
            <a:graphicFrameLocks/>
          </p:cNvGraphicFramePr>
          <p:nvPr/>
        </p:nvGraphicFramePr>
        <p:xfrm>
          <a:off x="1532312" y="4014590"/>
          <a:ext cx="9144000" cy="259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5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Graphic spid="7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12FC5-5976-9937-4AA0-932B511C8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690B15-0E8F-6C49-62AE-DAEC68AF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 Disturbance Vulnerabilities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C41-FC63-66F0-78F3-5BAB210B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F1F65E0-4064-71F7-CBC5-E860762E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C2B7466-C69F-2D64-3ACA-4BA8AC5F90D0}"/>
              </a:ext>
            </a:extLst>
          </p:cNvPr>
          <p:cNvGrpSpPr/>
          <p:nvPr/>
        </p:nvGrpSpPr>
        <p:grpSpPr>
          <a:xfrm>
            <a:off x="5306318" y="1571688"/>
            <a:ext cx="2191657" cy="930964"/>
            <a:chOff x="3489223" y="1617988"/>
            <a:chExt cx="2191657" cy="930964"/>
          </a:xfrm>
        </p:grpSpPr>
        <p:sp>
          <p:nvSpPr>
            <p:cNvPr id="64" name="Right Arrow 76">
              <a:extLst>
                <a:ext uri="{FF2B5EF4-FFF2-40B4-BE49-F238E27FC236}">
                  <a16:creationId xmlns:a16="http://schemas.microsoft.com/office/drawing/2014/main" id="{8D3929D6-96DA-1774-BEEF-29925E7A1239}"/>
                </a:ext>
              </a:extLst>
            </p:cNvPr>
            <p:cNvSpPr/>
            <p:nvPr/>
          </p:nvSpPr>
          <p:spPr>
            <a:xfrm>
              <a:off x="3489223" y="1617988"/>
              <a:ext cx="2191657" cy="61088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id="{DF95DB55-AAF0-7AD1-CA22-39EE309BEF74}"/>
                </a:ext>
              </a:extLst>
            </p:cNvPr>
            <p:cNvSpPr txBox="1"/>
            <p:nvPr/>
          </p:nvSpPr>
          <p:spPr>
            <a:xfrm>
              <a:off x="3561793" y="2179620"/>
              <a:ext cx="2054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ambria" panose="02040503050406030204" pitchFamily="18" charset="0"/>
                </a:rPr>
                <a:t>Technology Scaling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D108132-7DE6-0889-352D-5192CDE97B83}"/>
              </a:ext>
            </a:extLst>
          </p:cNvPr>
          <p:cNvGrpSpPr/>
          <p:nvPr/>
        </p:nvGrpSpPr>
        <p:grpSpPr>
          <a:xfrm>
            <a:off x="2694002" y="914580"/>
            <a:ext cx="1950523" cy="1926457"/>
            <a:chOff x="975723" y="1192372"/>
            <a:chExt cx="1950523" cy="1926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EFE6BE-4190-1EC4-1CB8-674232182D8E}"/>
                </a:ext>
              </a:extLst>
            </p:cNvPr>
            <p:cNvSpPr/>
            <p:nvPr/>
          </p:nvSpPr>
          <p:spPr>
            <a:xfrm>
              <a:off x="1107670" y="126921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01771A-2C94-B6CC-33F8-57CA38794F38}"/>
                </a:ext>
              </a:extLst>
            </p:cNvPr>
            <p:cNvSpPr/>
            <p:nvPr/>
          </p:nvSpPr>
          <p:spPr>
            <a:xfrm>
              <a:off x="1746958" y="1269210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B37FC3-99AF-C344-D66C-9BA0190B7716}"/>
                </a:ext>
              </a:extLst>
            </p:cNvPr>
            <p:cNvSpPr/>
            <p:nvPr/>
          </p:nvSpPr>
          <p:spPr>
            <a:xfrm>
              <a:off x="2386246" y="1284421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8624BC-77F4-4BE1-E7B5-6DB6A4296C15}"/>
                </a:ext>
              </a:extLst>
            </p:cNvPr>
            <p:cNvSpPr/>
            <p:nvPr/>
          </p:nvSpPr>
          <p:spPr>
            <a:xfrm>
              <a:off x="1107670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93C326-2401-EC88-DEE8-8803A07E346E}"/>
                </a:ext>
              </a:extLst>
            </p:cNvPr>
            <p:cNvSpPr/>
            <p:nvPr/>
          </p:nvSpPr>
          <p:spPr>
            <a:xfrm>
              <a:off x="1107670" y="2576224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92AD98-F3BE-C8BC-9DBC-930FCEAEB9FE}"/>
                </a:ext>
              </a:extLst>
            </p:cNvPr>
            <p:cNvSpPr/>
            <p:nvPr/>
          </p:nvSpPr>
          <p:spPr>
            <a:xfrm>
              <a:off x="1746958" y="2578829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6D9968-923B-8D86-F9E4-AACEC4A7560B}"/>
                </a:ext>
              </a:extLst>
            </p:cNvPr>
            <p:cNvSpPr/>
            <p:nvPr/>
          </p:nvSpPr>
          <p:spPr>
            <a:xfrm>
              <a:off x="2386246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E0E0BA2-2DEA-2EEE-642C-46F121943A3B}"/>
                </a:ext>
              </a:extLst>
            </p:cNvPr>
            <p:cNvSpPr/>
            <p:nvPr/>
          </p:nvSpPr>
          <p:spPr>
            <a:xfrm>
              <a:off x="2386246" y="2561013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903006-44EE-9D9A-A1B9-E580FF0763CE}"/>
                </a:ext>
              </a:extLst>
            </p:cNvPr>
            <p:cNvSpPr/>
            <p:nvPr/>
          </p:nvSpPr>
          <p:spPr>
            <a:xfrm>
              <a:off x="1746958" y="1922717"/>
              <a:ext cx="540000" cy="54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Lightning Bolt 65">
              <a:extLst>
                <a:ext uri="{FF2B5EF4-FFF2-40B4-BE49-F238E27FC236}">
                  <a16:creationId xmlns:a16="http://schemas.microsoft.com/office/drawing/2014/main" id="{6CB4315A-53DD-E75B-19EC-099EE06FBAB4}"/>
                </a:ext>
              </a:extLst>
            </p:cNvPr>
            <p:cNvSpPr/>
            <p:nvPr/>
          </p:nvSpPr>
          <p:spPr>
            <a:xfrm>
              <a:off x="975723" y="1192372"/>
              <a:ext cx="522514" cy="449634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Lightning Bolt 66">
              <a:extLst>
                <a:ext uri="{FF2B5EF4-FFF2-40B4-BE49-F238E27FC236}">
                  <a16:creationId xmlns:a16="http://schemas.microsoft.com/office/drawing/2014/main" id="{5EF940EE-75B4-3A6F-327B-987A0508CA16}"/>
                </a:ext>
              </a:extLst>
            </p:cNvPr>
            <p:cNvSpPr/>
            <p:nvPr/>
          </p:nvSpPr>
          <p:spPr>
            <a:xfrm>
              <a:off x="2269251" y="2513801"/>
              <a:ext cx="522514" cy="449634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6B5CDDE-584F-9DCD-03BB-00136A355691}"/>
              </a:ext>
            </a:extLst>
          </p:cNvPr>
          <p:cNvGrpSpPr/>
          <p:nvPr/>
        </p:nvGrpSpPr>
        <p:grpSpPr>
          <a:xfrm>
            <a:off x="8016105" y="1165838"/>
            <a:ext cx="1111505" cy="1496656"/>
            <a:chOff x="6613638" y="2087038"/>
            <a:chExt cx="1111505" cy="149665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F2D8EC-406E-E163-53A0-FBACE2321BD1}"/>
                </a:ext>
              </a:extLst>
            </p:cNvPr>
            <p:cNvSpPr/>
            <p:nvPr/>
          </p:nvSpPr>
          <p:spPr>
            <a:xfrm>
              <a:off x="7090637" y="209191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EE85A1-198A-180A-67CD-09595333F364}"/>
                </a:ext>
              </a:extLst>
            </p:cNvPr>
            <p:cNvSpPr/>
            <p:nvPr/>
          </p:nvSpPr>
          <p:spPr>
            <a:xfrm>
              <a:off x="7090637" y="34015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1571B96-C5E0-929B-D10B-194D68D8E8AE}"/>
                </a:ext>
              </a:extLst>
            </p:cNvPr>
            <p:cNvSpPr/>
            <p:nvPr/>
          </p:nvSpPr>
          <p:spPr>
            <a:xfrm>
              <a:off x="7090637" y="2745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E83E35-5CCC-4697-A8CD-9616C7DF6FCC}"/>
                </a:ext>
              </a:extLst>
            </p:cNvPr>
            <p:cNvSpPr/>
            <p:nvPr/>
          </p:nvSpPr>
          <p:spPr>
            <a:xfrm>
              <a:off x="7087179" y="230398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840799-9754-7D93-8CAB-66E3528DBDFB}"/>
                </a:ext>
              </a:extLst>
            </p:cNvPr>
            <p:cNvSpPr/>
            <p:nvPr/>
          </p:nvSpPr>
          <p:spPr>
            <a:xfrm>
              <a:off x="7087179" y="251928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7A0DEB0-CBF4-A8A2-23E4-BC92261BC93A}"/>
                </a:ext>
              </a:extLst>
            </p:cNvPr>
            <p:cNvSpPr/>
            <p:nvPr/>
          </p:nvSpPr>
          <p:spPr>
            <a:xfrm>
              <a:off x="7087179" y="295738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041FF7-3092-FF95-DA2D-3248C9638E27}"/>
                </a:ext>
              </a:extLst>
            </p:cNvPr>
            <p:cNvSpPr/>
            <p:nvPr/>
          </p:nvSpPr>
          <p:spPr>
            <a:xfrm>
              <a:off x="7087179" y="317267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3EEAFDB-31F3-B1FE-1C7A-E15746C01E19}"/>
                </a:ext>
              </a:extLst>
            </p:cNvPr>
            <p:cNvSpPr/>
            <p:nvPr/>
          </p:nvSpPr>
          <p:spPr>
            <a:xfrm>
              <a:off x="7316161" y="20870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FB02164-BEAA-4194-2EE1-A1B7DDF5865B}"/>
                </a:ext>
              </a:extLst>
            </p:cNvPr>
            <p:cNvSpPr/>
            <p:nvPr/>
          </p:nvSpPr>
          <p:spPr>
            <a:xfrm>
              <a:off x="7316161" y="3396657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901CFC1-907A-922E-1A57-CF6105C8AD9B}"/>
                </a:ext>
              </a:extLst>
            </p:cNvPr>
            <p:cNvSpPr/>
            <p:nvPr/>
          </p:nvSpPr>
          <p:spPr>
            <a:xfrm>
              <a:off x="7316161" y="2740545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AB6A54-8D6C-9547-DFBC-254BBC894F64}"/>
                </a:ext>
              </a:extLst>
            </p:cNvPr>
            <p:cNvSpPr/>
            <p:nvPr/>
          </p:nvSpPr>
          <p:spPr>
            <a:xfrm>
              <a:off x="7312703" y="229910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2C1479C-C1E6-B34F-3DAC-1FEC6158DAAD}"/>
                </a:ext>
              </a:extLst>
            </p:cNvPr>
            <p:cNvSpPr/>
            <p:nvPr/>
          </p:nvSpPr>
          <p:spPr>
            <a:xfrm>
              <a:off x="7312703" y="251439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185FB0-900B-58AA-3155-6D9C1D4F9085}"/>
                </a:ext>
              </a:extLst>
            </p:cNvPr>
            <p:cNvSpPr/>
            <p:nvPr/>
          </p:nvSpPr>
          <p:spPr>
            <a:xfrm>
              <a:off x="7312703" y="295250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A87E7C-1C7B-BEB2-8AEC-9C9D178EC133}"/>
                </a:ext>
              </a:extLst>
            </p:cNvPr>
            <p:cNvSpPr/>
            <p:nvPr/>
          </p:nvSpPr>
          <p:spPr>
            <a:xfrm>
              <a:off x="7312703" y="316779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DCAE839-B7EE-801E-69CD-A06458623886}"/>
                </a:ext>
              </a:extLst>
            </p:cNvPr>
            <p:cNvSpPr/>
            <p:nvPr/>
          </p:nvSpPr>
          <p:spPr>
            <a:xfrm>
              <a:off x="6863202" y="209337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B489696-B537-E352-4F33-F5314D743A85}"/>
                </a:ext>
              </a:extLst>
            </p:cNvPr>
            <p:cNvSpPr/>
            <p:nvPr/>
          </p:nvSpPr>
          <p:spPr>
            <a:xfrm>
              <a:off x="6863202" y="340298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7FDD393-2149-C9A7-589E-901C761C137C}"/>
                </a:ext>
              </a:extLst>
            </p:cNvPr>
            <p:cNvSpPr/>
            <p:nvPr/>
          </p:nvSpPr>
          <p:spPr>
            <a:xfrm>
              <a:off x="6863202" y="274687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D4416A-0BC7-D934-307B-80D86D456053}"/>
                </a:ext>
              </a:extLst>
            </p:cNvPr>
            <p:cNvSpPr/>
            <p:nvPr/>
          </p:nvSpPr>
          <p:spPr>
            <a:xfrm>
              <a:off x="6859744" y="230543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1302283-CFCD-8BEB-DE0A-552CBF19CACF}"/>
                </a:ext>
              </a:extLst>
            </p:cNvPr>
            <p:cNvSpPr/>
            <p:nvPr/>
          </p:nvSpPr>
          <p:spPr>
            <a:xfrm>
              <a:off x="6859744" y="252073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6729D88-C7DD-D752-5119-1BB054A34052}"/>
                </a:ext>
              </a:extLst>
            </p:cNvPr>
            <p:cNvSpPr/>
            <p:nvPr/>
          </p:nvSpPr>
          <p:spPr>
            <a:xfrm>
              <a:off x="6859744" y="295883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7E1878-905A-9B70-313F-192AA426789D}"/>
                </a:ext>
              </a:extLst>
            </p:cNvPr>
            <p:cNvSpPr/>
            <p:nvPr/>
          </p:nvSpPr>
          <p:spPr>
            <a:xfrm>
              <a:off x="6859744" y="3174130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922FBBE-B6A4-2134-E9B9-7CC07AFE5582}"/>
                </a:ext>
              </a:extLst>
            </p:cNvPr>
            <p:cNvSpPr/>
            <p:nvPr/>
          </p:nvSpPr>
          <p:spPr>
            <a:xfrm>
              <a:off x="6641136" y="209407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8066FCD-D667-E529-F304-71B0BC26647B}"/>
                </a:ext>
              </a:extLst>
            </p:cNvPr>
            <p:cNvSpPr/>
            <p:nvPr/>
          </p:nvSpPr>
          <p:spPr>
            <a:xfrm>
              <a:off x="6641136" y="340369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C495CB3-95D6-A2B1-9679-668E76906127}"/>
                </a:ext>
              </a:extLst>
            </p:cNvPr>
            <p:cNvSpPr/>
            <p:nvPr/>
          </p:nvSpPr>
          <p:spPr>
            <a:xfrm>
              <a:off x="6641136" y="274758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3845528-5012-4801-485A-E02A4CC9ECC7}"/>
                </a:ext>
              </a:extLst>
            </p:cNvPr>
            <p:cNvSpPr/>
            <p:nvPr/>
          </p:nvSpPr>
          <p:spPr>
            <a:xfrm>
              <a:off x="6637678" y="2306139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2FC0B6-7400-0514-A819-4E0A0A913D1D}"/>
                </a:ext>
              </a:extLst>
            </p:cNvPr>
            <p:cNvSpPr/>
            <p:nvPr/>
          </p:nvSpPr>
          <p:spPr>
            <a:xfrm>
              <a:off x="6637678" y="2521436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6D3805C-15E5-B1DE-7CB8-BDEE2504A449}"/>
                </a:ext>
              </a:extLst>
            </p:cNvPr>
            <p:cNvSpPr/>
            <p:nvPr/>
          </p:nvSpPr>
          <p:spPr>
            <a:xfrm>
              <a:off x="6637678" y="295953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D305804-C98C-6309-7DC0-C649C7F74D6B}"/>
                </a:ext>
              </a:extLst>
            </p:cNvPr>
            <p:cNvSpPr/>
            <p:nvPr/>
          </p:nvSpPr>
          <p:spPr>
            <a:xfrm>
              <a:off x="6637678" y="317483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4C4D82C-FA26-7ED1-3440-893F7FB17B92}"/>
                </a:ext>
              </a:extLst>
            </p:cNvPr>
            <p:cNvSpPr/>
            <p:nvPr/>
          </p:nvSpPr>
          <p:spPr>
            <a:xfrm>
              <a:off x="7545143" y="209051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D7BC94E-7381-2E59-E551-FA55E0BC2300}"/>
                </a:ext>
              </a:extLst>
            </p:cNvPr>
            <p:cNvSpPr/>
            <p:nvPr/>
          </p:nvSpPr>
          <p:spPr>
            <a:xfrm>
              <a:off x="7545143" y="3400131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4A3CA6B-AD5B-5996-28C7-07F73347D182}"/>
                </a:ext>
              </a:extLst>
            </p:cNvPr>
            <p:cNvSpPr/>
            <p:nvPr/>
          </p:nvSpPr>
          <p:spPr>
            <a:xfrm>
              <a:off x="7545143" y="2744019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9BF35E7-DD4C-2794-01AE-CC0A912FD78B}"/>
                </a:ext>
              </a:extLst>
            </p:cNvPr>
            <p:cNvSpPr/>
            <p:nvPr/>
          </p:nvSpPr>
          <p:spPr>
            <a:xfrm>
              <a:off x="7541685" y="2302576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4ACBEAA-0A4F-BA62-EBE8-DFE28141913E}"/>
                </a:ext>
              </a:extLst>
            </p:cNvPr>
            <p:cNvSpPr/>
            <p:nvPr/>
          </p:nvSpPr>
          <p:spPr>
            <a:xfrm>
              <a:off x="7541685" y="2517873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9AF6C9F-CE93-48D0-D368-ADC3795E9407}"/>
                </a:ext>
              </a:extLst>
            </p:cNvPr>
            <p:cNvSpPr/>
            <p:nvPr/>
          </p:nvSpPr>
          <p:spPr>
            <a:xfrm>
              <a:off x="7541685" y="2955975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683681D-D598-FEBB-121D-94CDBE83F778}"/>
                </a:ext>
              </a:extLst>
            </p:cNvPr>
            <p:cNvSpPr/>
            <p:nvPr/>
          </p:nvSpPr>
          <p:spPr>
            <a:xfrm>
              <a:off x="7541685" y="3171272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Lightning Bolt 67">
              <a:extLst>
                <a:ext uri="{FF2B5EF4-FFF2-40B4-BE49-F238E27FC236}">
                  <a16:creationId xmlns:a16="http://schemas.microsoft.com/office/drawing/2014/main" id="{8BF638D7-8584-C888-BC48-492B1E9BDB6C}"/>
                </a:ext>
              </a:extLst>
            </p:cNvPr>
            <p:cNvSpPr/>
            <p:nvPr/>
          </p:nvSpPr>
          <p:spPr>
            <a:xfrm>
              <a:off x="6613638" y="2477647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Lightning Bolt 68">
              <a:extLst>
                <a:ext uri="{FF2B5EF4-FFF2-40B4-BE49-F238E27FC236}">
                  <a16:creationId xmlns:a16="http://schemas.microsoft.com/office/drawing/2014/main" id="{6C1FDD86-9383-CDD4-BA7F-FE10C7A4CBFB}"/>
                </a:ext>
              </a:extLst>
            </p:cNvPr>
            <p:cNvSpPr/>
            <p:nvPr/>
          </p:nvSpPr>
          <p:spPr>
            <a:xfrm>
              <a:off x="6834252" y="2939369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Lightning Bolt 69">
              <a:extLst>
                <a:ext uri="{FF2B5EF4-FFF2-40B4-BE49-F238E27FC236}">
                  <a16:creationId xmlns:a16="http://schemas.microsoft.com/office/drawing/2014/main" id="{E584D794-5ACC-FD8A-D069-7CA86F0A5DC6}"/>
                </a:ext>
              </a:extLst>
            </p:cNvPr>
            <p:cNvSpPr/>
            <p:nvPr/>
          </p:nvSpPr>
          <p:spPr>
            <a:xfrm>
              <a:off x="7059776" y="2933145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Lightning Bolt 70">
              <a:extLst>
                <a:ext uri="{FF2B5EF4-FFF2-40B4-BE49-F238E27FC236}">
                  <a16:creationId xmlns:a16="http://schemas.microsoft.com/office/drawing/2014/main" id="{37523C04-E550-6385-3C92-768CA9D2D22D}"/>
                </a:ext>
              </a:extLst>
            </p:cNvPr>
            <p:cNvSpPr/>
            <p:nvPr/>
          </p:nvSpPr>
          <p:spPr>
            <a:xfrm>
              <a:off x="7286500" y="2477932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Lightning Bolt 71">
              <a:extLst>
                <a:ext uri="{FF2B5EF4-FFF2-40B4-BE49-F238E27FC236}">
                  <a16:creationId xmlns:a16="http://schemas.microsoft.com/office/drawing/2014/main" id="{02FB7CD6-2A3C-F052-4EDC-31D854B3D069}"/>
                </a:ext>
              </a:extLst>
            </p:cNvPr>
            <p:cNvSpPr/>
            <p:nvPr/>
          </p:nvSpPr>
          <p:spPr>
            <a:xfrm>
              <a:off x="6613638" y="3155437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Lightning Bolt 72">
              <a:extLst>
                <a:ext uri="{FF2B5EF4-FFF2-40B4-BE49-F238E27FC236}">
                  <a16:creationId xmlns:a16="http://schemas.microsoft.com/office/drawing/2014/main" id="{9AE85C5A-1707-583B-40C7-CA217CB8FA98}"/>
                </a:ext>
              </a:extLst>
            </p:cNvPr>
            <p:cNvSpPr/>
            <p:nvPr/>
          </p:nvSpPr>
          <p:spPr>
            <a:xfrm>
              <a:off x="7057196" y="3138746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Lightning Bolt 73">
              <a:extLst>
                <a:ext uri="{FF2B5EF4-FFF2-40B4-BE49-F238E27FC236}">
                  <a16:creationId xmlns:a16="http://schemas.microsoft.com/office/drawing/2014/main" id="{FF9E7009-B0B8-42FC-596E-9DFB4F1EDC1C}"/>
                </a:ext>
              </a:extLst>
            </p:cNvPr>
            <p:cNvSpPr/>
            <p:nvPr/>
          </p:nvSpPr>
          <p:spPr>
            <a:xfrm>
              <a:off x="7495753" y="2940261"/>
              <a:ext cx="216000" cy="2160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9C971DA3-BFF8-92DC-7CB8-C41B14F7700A}"/>
              </a:ext>
            </a:extLst>
          </p:cNvPr>
          <p:cNvGraphicFramePr>
            <a:graphicFrameLocks/>
          </p:cNvGraphicFramePr>
          <p:nvPr/>
        </p:nvGraphicFramePr>
        <p:xfrm>
          <a:off x="1532312" y="4014590"/>
          <a:ext cx="9144000" cy="259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A285091-FEDB-5789-21EF-0FB77F03DFAC}"/>
              </a:ext>
            </a:extLst>
          </p:cNvPr>
          <p:cNvSpPr/>
          <p:nvPr/>
        </p:nvSpPr>
        <p:spPr>
          <a:xfrm>
            <a:off x="0" y="0"/>
            <a:ext cx="12192000" cy="622660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8" name="Dikdörtgen 6">
            <a:extLst>
              <a:ext uri="{FF2B5EF4-FFF2-40B4-BE49-F238E27FC236}">
                <a16:creationId xmlns:a16="http://schemas.microsoft.com/office/drawing/2014/main" id="{A39411B9-3D2E-6F3C-4070-8BEC9E643E21}"/>
              </a:ext>
            </a:extLst>
          </p:cNvPr>
          <p:cNvSpPr/>
          <p:nvPr/>
        </p:nvSpPr>
        <p:spPr bwMode="auto">
          <a:xfrm>
            <a:off x="1433702" y="2891050"/>
            <a:ext cx="9341223" cy="1182072"/>
          </a:xfrm>
          <a:prstGeom prst="rect">
            <a:avLst/>
          </a:prstGeom>
          <a:solidFill>
            <a:srgbClr val="FFE0D5"/>
          </a:solidFill>
          <a:ln w="38100" cap="flat" cmpd="sng" algn="ctr">
            <a:solidFill>
              <a:srgbClr val="F23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+mj-lt"/>
              </a:rPr>
              <a:t>It is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critical</a:t>
            </a:r>
            <a:r>
              <a:rPr lang="en-US" sz="2800" dirty="0">
                <a:latin typeface="+mj-lt"/>
              </a:rPr>
              <a:t> to prevent read disturbance bitflips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16CE3"/>
                </a:solidFill>
                <a:latin typeface="+mj-lt"/>
              </a:rPr>
              <a:t>effectively</a:t>
            </a:r>
            <a:r>
              <a:rPr lang="en-US" sz="2800" dirty="0">
                <a:latin typeface="+mj-lt"/>
              </a:rPr>
              <a:t> and </a:t>
            </a:r>
            <a:r>
              <a:rPr lang="en-US" sz="2800" b="1" dirty="0">
                <a:solidFill>
                  <a:srgbClr val="316CE3"/>
                </a:solidFill>
                <a:latin typeface="+mj-lt"/>
              </a:rPr>
              <a:t>efficiently</a:t>
            </a:r>
            <a:r>
              <a:rPr lang="en-US" sz="2800" dirty="0">
                <a:latin typeface="+mj-lt"/>
              </a:rPr>
              <a:t> for highly vulnerable systems</a:t>
            </a:r>
            <a:endParaRPr lang="tr-TR" sz="28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D729E-DEA0-7724-FD61-1284F02C5287}"/>
              </a:ext>
            </a:extLst>
          </p:cNvPr>
          <p:cNvSpPr/>
          <p:nvPr/>
        </p:nvSpPr>
        <p:spPr>
          <a:xfrm>
            <a:off x="3619248" y="839340"/>
            <a:ext cx="4953504" cy="15077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This is a takeaway box, use it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Explicitly tells the audience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your take from the slide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and what they should remember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2AC13D-FBD1-9592-B9EF-856AEF4CBED2}"/>
              </a:ext>
            </a:extLst>
          </p:cNvPr>
          <p:cNvCxnSpPr>
            <a:endCxn id="78" idx="0"/>
          </p:cNvCxnSpPr>
          <p:nvPr/>
        </p:nvCxnSpPr>
        <p:spPr>
          <a:xfrm>
            <a:off x="6104312" y="2343635"/>
            <a:ext cx="2" cy="5474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88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E6CDC-AB36-2E47-425C-5E51AD23F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12C253-4EB3-2E5F-FB3C-C496EB93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RowHammer-Preventive Actions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CDCC1C-BF91-010F-C601-A160F155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Many ways to prevent </a:t>
            </a:r>
            <a:r>
              <a:rPr lang="en-US" sz="2400" dirty="0" err="1"/>
              <a:t>RowHammer</a:t>
            </a:r>
            <a:r>
              <a:rPr lang="en-US" sz="2400" dirty="0"/>
              <a:t> via </a:t>
            </a:r>
            <a:br>
              <a:rPr lang="en-US" sz="2400" dirty="0"/>
            </a:br>
            <a:r>
              <a:rPr lang="en-US" sz="2400" b="1" dirty="0" err="1">
                <a:solidFill>
                  <a:srgbClr val="203864"/>
                </a:solidFill>
              </a:rPr>
              <a:t>RowHammer</a:t>
            </a:r>
            <a:r>
              <a:rPr lang="en-US" sz="2400" b="1" dirty="0">
                <a:solidFill>
                  <a:srgbClr val="203864"/>
                </a:solidFill>
              </a:rPr>
              <a:t>-preventive actions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7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Preventive refresh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Row migration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Proactive throttling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B5F5CF6-A88D-91A1-840E-98BFEB59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FA1D6F-F411-511B-AA0A-0554B058DBE3}"/>
              </a:ext>
            </a:extLst>
          </p:cNvPr>
          <p:cNvGrpSpPr/>
          <p:nvPr/>
        </p:nvGrpSpPr>
        <p:grpSpPr>
          <a:xfrm>
            <a:off x="34600" y="2280920"/>
            <a:ext cx="11183842" cy="1148080"/>
            <a:chOff x="21752" y="1818640"/>
            <a:chExt cx="9589745" cy="11480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9D2759-78F4-9A42-23F7-3353642B0348}"/>
                </a:ext>
              </a:extLst>
            </p:cNvPr>
            <p:cNvSpPr/>
            <p:nvPr/>
          </p:nvSpPr>
          <p:spPr>
            <a:xfrm>
              <a:off x="21752" y="1818640"/>
              <a:ext cx="3037840" cy="114808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38562F4-BB35-0CA6-20B1-48B9508D0C16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3059592" y="2392680"/>
              <a:ext cx="1512408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251B60-2CA9-9415-AA42-96D6F2C126F5}"/>
                </a:ext>
              </a:extLst>
            </p:cNvPr>
            <p:cNvSpPr txBox="1"/>
            <p:nvPr/>
          </p:nvSpPr>
          <p:spPr>
            <a:xfrm>
              <a:off x="4572000" y="1977181"/>
              <a:ext cx="5039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+mj-lt"/>
                </a:rPr>
                <a:t>State-of-the-art RowHammer mitigations adopt these two approaches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0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44C7-C2A9-517B-5FB1-9AF154050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7D038-08B5-1BE1-27F3-0899F3EA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Refresh as a RowHammer-Preventive Action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0D399-5475-925B-8A2A-804293796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14C7E27-BF29-01B9-68E1-363A42A7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6423C439-244E-9AB5-42D3-22D61C5780AE}"/>
              </a:ext>
            </a:extLst>
          </p:cNvPr>
          <p:cNvSpPr txBox="1"/>
          <p:nvPr/>
        </p:nvSpPr>
        <p:spPr>
          <a:xfrm>
            <a:off x="1919289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sz="2600" dirty="0">
              <a:solidFill>
                <a:prstClr val="black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FD9E752C-B333-DA59-A0E1-0F252896BC00}"/>
              </a:ext>
            </a:extLst>
          </p:cNvPr>
          <p:cNvSpPr/>
          <p:nvPr/>
        </p:nvSpPr>
        <p:spPr>
          <a:xfrm>
            <a:off x="2103893" y="1044306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CD0DFF6C-A4D2-BEA3-46CE-63B24F5F39F2}"/>
              </a:ext>
            </a:extLst>
          </p:cNvPr>
          <p:cNvCxnSpPr>
            <a:cxnSpLocks/>
          </p:cNvCxnSpPr>
          <p:nvPr/>
        </p:nvCxnSpPr>
        <p:spPr>
          <a:xfrm>
            <a:off x="2548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D2811A76-60F5-E4D8-921D-9665990AD36D}"/>
              </a:ext>
            </a:extLst>
          </p:cNvPr>
          <p:cNvCxnSpPr>
            <a:cxnSpLocks/>
          </p:cNvCxnSpPr>
          <p:nvPr/>
        </p:nvCxnSpPr>
        <p:spPr>
          <a:xfrm>
            <a:off x="2548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FFF95D21-4785-798B-F5B9-44E96E099832}"/>
              </a:ext>
            </a:extLst>
          </p:cNvPr>
          <p:cNvCxnSpPr>
            <a:cxnSpLocks/>
          </p:cNvCxnSpPr>
          <p:nvPr/>
        </p:nvCxnSpPr>
        <p:spPr>
          <a:xfrm>
            <a:off x="2548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9549D0F3-34BB-0A6E-A6E6-AA7CEF67659C}"/>
              </a:ext>
            </a:extLst>
          </p:cNvPr>
          <p:cNvCxnSpPr>
            <a:cxnSpLocks/>
          </p:cNvCxnSpPr>
          <p:nvPr/>
        </p:nvCxnSpPr>
        <p:spPr>
          <a:xfrm>
            <a:off x="2548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6FFDD20D-154B-E61B-9F24-49FA623C64E9}"/>
              </a:ext>
            </a:extLst>
          </p:cNvPr>
          <p:cNvCxnSpPr>
            <a:cxnSpLocks/>
          </p:cNvCxnSpPr>
          <p:nvPr/>
        </p:nvCxnSpPr>
        <p:spPr>
          <a:xfrm>
            <a:off x="2548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B5A14210-8F7B-EC2A-91A3-CCB59D328DC4}"/>
              </a:ext>
            </a:extLst>
          </p:cNvPr>
          <p:cNvSpPr/>
          <p:nvPr/>
        </p:nvSpPr>
        <p:spPr>
          <a:xfrm>
            <a:off x="2960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3B8A600A-4C2E-6CE8-6F7E-1F30E400D55A}"/>
              </a:ext>
            </a:extLst>
          </p:cNvPr>
          <p:cNvSpPr/>
          <p:nvPr/>
        </p:nvSpPr>
        <p:spPr>
          <a:xfrm>
            <a:off x="2960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FF75C161-4F55-0602-02C0-DAC2F8A18C77}"/>
              </a:ext>
            </a:extLst>
          </p:cNvPr>
          <p:cNvSpPr/>
          <p:nvPr/>
        </p:nvSpPr>
        <p:spPr>
          <a:xfrm>
            <a:off x="2960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FE31D657-E992-5052-95D2-B8C9E7EAD730}"/>
              </a:ext>
            </a:extLst>
          </p:cNvPr>
          <p:cNvSpPr/>
          <p:nvPr/>
        </p:nvSpPr>
        <p:spPr>
          <a:xfrm>
            <a:off x="2960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6728CD3A-8BD0-55AD-1EAB-45E8B55AC078}"/>
              </a:ext>
            </a:extLst>
          </p:cNvPr>
          <p:cNvSpPr/>
          <p:nvPr/>
        </p:nvSpPr>
        <p:spPr>
          <a:xfrm>
            <a:off x="2960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B773B42A-9FF4-EB49-0DDD-555C80A47755}"/>
              </a:ext>
            </a:extLst>
          </p:cNvPr>
          <p:cNvSpPr/>
          <p:nvPr/>
        </p:nvSpPr>
        <p:spPr>
          <a:xfrm>
            <a:off x="2960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A835A1B2-4743-8581-AE0A-2AA9AC00F4B7}"/>
              </a:ext>
            </a:extLst>
          </p:cNvPr>
          <p:cNvGrpSpPr/>
          <p:nvPr/>
        </p:nvGrpSpPr>
        <p:grpSpPr>
          <a:xfrm>
            <a:off x="2952645" y="2311227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EABE3221-BB0A-5BFA-9A3F-7E5DC3B4538A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1D19F1BD-B52E-49A2-68DA-407A0E51A6D0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78D8E557-DE5C-D2D9-B524-A9EC8964731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E8F127D6-C218-7814-002E-C8278B367CE2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41903D26-5C02-28EE-03CB-B8E196569AA2}"/>
              </a:ext>
            </a:extLst>
          </p:cNvPr>
          <p:cNvGrpSpPr/>
          <p:nvPr/>
        </p:nvGrpSpPr>
        <p:grpSpPr>
          <a:xfrm>
            <a:off x="2952645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C255E0CD-E875-9110-4129-18A662BBC48E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C8B90AF4-4403-9388-9093-9C45A766B435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A39F8D4-6831-3D3C-9411-382BE89AC4C6}"/>
              </a:ext>
            </a:extLst>
          </p:cNvPr>
          <p:cNvGrpSpPr/>
          <p:nvPr/>
        </p:nvGrpSpPr>
        <p:grpSpPr>
          <a:xfrm>
            <a:off x="2949312" y="1638893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666E21CE-57C9-817F-5BB5-AC98B5F3AF5C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11AACEE0-2F65-14C3-C10C-3442004FB315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A58FB7E6-7861-5CFA-00DE-E0CDB78A4CF7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E79095C8-FF62-3B34-A374-76CE3D7B3D30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05CEE7E-03FF-959B-D60A-7DFE64128B49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89169E81-7992-7111-0EA9-C39C68176836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4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3F0E301E-A797-DC9C-BD96-E438B32089E9}"/>
              </a:ext>
            </a:extLst>
          </p:cNvPr>
          <p:cNvGrpSpPr/>
          <p:nvPr/>
        </p:nvGrpSpPr>
        <p:grpSpPr>
          <a:xfrm>
            <a:off x="2963258" y="1645460"/>
            <a:ext cx="6278880" cy="3330024"/>
            <a:chOff x="1439258" y="1645460"/>
            <a:chExt cx="6278880" cy="3330024"/>
          </a:xfrm>
        </p:grpSpPr>
        <p:sp>
          <p:nvSpPr>
            <p:cNvPr id="19" name="Rectangle 67">
              <a:extLst>
                <a:ext uri="{FF2B5EF4-FFF2-40B4-BE49-F238E27FC236}">
                  <a16:creationId xmlns:a16="http://schemas.microsoft.com/office/drawing/2014/main" id="{8434E82F-BDF7-194E-34E4-C345ADDD2EC1}"/>
                </a:ext>
              </a:extLst>
            </p:cNvPr>
            <p:cNvSpPr/>
            <p:nvPr/>
          </p:nvSpPr>
          <p:spPr>
            <a:xfrm>
              <a:off x="1439258" y="1645460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Row 0</a:t>
              </a:r>
            </a:p>
          </p:txBody>
        </p:sp>
        <p:sp>
          <p:nvSpPr>
            <p:cNvPr id="20" name="Rectangle 67">
              <a:extLst>
                <a:ext uri="{FF2B5EF4-FFF2-40B4-BE49-F238E27FC236}">
                  <a16:creationId xmlns:a16="http://schemas.microsoft.com/office/drawing/2014/main" id="{75ECB2A2-F592-BBF7-DFFD-051095F26D57}"/>
                </a:ext>
              </a:extLst>
            </p:cNvPr>
            <p:cNvSpPr/>
            <p:nvPr/>
          </p:nvSpPr>
          <p:spPr>
            <a:xfrm>
              <a:off x="1439258" y="2318622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Row </a:t>
              </a:r>
              <a:r>
                <a:rPr lang="tr-TR" sz="2800" dirty="0">
                  <a:solidFill>
                    <a:prstClr val="black"/>
                  </a:solidFill>
                  <a:latin typeface="+mj-lt"/>
                </a:rPr>
                <a:t>1</a:t>
              </a:r>
              <a:endParaRPr lang="en-US" sz="28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:a16="http://schemas.microsoft.com/office/drawing/2014/main" id="{BFBA1599-DFEC-42BA-10F1-544D4B1460AC}"/>
                </a:ext>
              </a:extLst>
            </p:cNvPr>
            <p:cNvSpPr/>
            <p:nvPr/>
          </p:nvSpPr>
          <p:spPr>
            <a:xfrm>
              <a:off x="1439258" y="3657649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Row </a:t>
              </a:r>
              <a:r>
                <a:rPr lang="tr-TR" sz="2800" dirty="0">
                  <a:solidFill>
                    <a:prstClr val="black"/>
                  </a:solidFill>
                  <a:latin typeface="+mj-lt"/>
                </a:rPr>
                <a:t>3</a:t>
              </a:r>
              <a:endParaRPr lang="en-US" sz="28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A397B196-455C-3A11-244C-18926A973F91}"/>
                </a:ext>
              </a:extLst>
            </p:cNvPr>
            <p:cNvSpPr/>
            <p:nvPr/>
          </p:nvSpPr>
          <p:spPr>
            <a:xfrm>
              <a:off x="1439258" y="4325852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Row </a:t>
              </a:r>
              <a:r>
                <a:rPr lang="tr-TR" sz="2800" dirty="0">
                  <a:solidFill>
                    <a:prstClr val="black"/>
                  </a:solidFill>
                  <a:latin typeface="+mj-lt"/>
                </a:rPr>
                <a:t>4</a:t>
              </a:r>
              <a:endParaRPr lang="en-US" sz="28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6E4608A6-A5A9-16A9-E7A5-2C9B45C63BF8}"/>
              </a:ext>
            </a:extLst>
          </p:cNvPr>
          <p:cNvGrpSpPr/>
          <p:nvPr/>
        </p:nvGrpSpPr>
        <p:grpSpPr>
          <a:xfrm>
            <a:off x="7057824" y="1698202"/>
            <a:ext cx="2210285" cy="3181114"/>
            <a:chOff x="5533823" y="1324203"/>
            <a:chExt cx="2210285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A0125CD5-09AB-F1D7-5BB6-2D97D7DCCFDE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 dirty="0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DD6B8770-0CCD-E313-66D6-C46E5AD177A0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7908C28E-0A5F-783E-83C9-3FF935F27B99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B6DEDE92-EE63-3E65-D0BF-C0328C78D024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E6C837A2-01D4-EBDE-A941-D8319DE64E5D}"/>
                </a:ext>
              </a:extLst>
            </p:cNvPr>
            <p:cNvSpPr/>
            <p:nvPr/>
          </p:nvSpPr>
          <p:spPr>
            <a:xfrm>
              <a:off x="5533823" y="2685155"/>
              <a:ext cx="21348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C00000"/>
                  </a:solidFill>
                  <a:latin typeface="+mj-lt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93177483-57CC-E238-4F11-DF76F0F80295}"/>
              </a:ext>
            </a:extLst>
          </p:cNvPr>
          <p:cNvGrpSpPr/>
          <p:nvPr/>
        </p:nvGrpSpPr>
        <p:grpSpPr>
          <a:xfrm>
            <a:off x="2960071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8C10F4EB-1017-0CF9-B462-40D9DDA737C6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295AAA72-AF55-565A-3C86-0C13220E0C50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</p:grpSp>
      <p:sp>
        <p:nvSpPr>
          <p:cNvPr id="79" name="Rectangle 50">
            <a:extLst>
              <a:ext uri="{FF2B5EF4-FFF2-40B4-BE49-F238E27FC236}">
                <a16:creationId xmlns:a16="http://schemas.microsoft.com/office/drawing/2014/main" id="{20051217-AB62-D7DB-C07B-CB68B29859D1}"/>
              </a:ext>
            </a:extLst>
          </p:cNvPr>
          <p:cNvSpPr/>
          <p:nvPr/>
        </p:nvSpPr>
        <p:spPr>
          <a:xfrm>
            <a:off x="2965588" y="2987585"/>
            <a:ext cx="6266955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2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74FD8070-ABC7-4541-50F7-E08E7F032CA9}"/>
              </a:ext>
            </a:extLst>
          </p:cNvPr>
          <p:cNvSpPr/>
          <p:nvPr/>
        </p:nvSpPr>
        <p:spPr>
          <a:xfrm>
            <a:off x="2103893" y="1082617"/>
            <a:ext cx="7984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EEB5DACA-CFBF-EA81-2E3D-B80B111103C3}"/>
              </a:ext>
            </a:extLst>
          </p:cNvPr>
          <p:cNvSpPr txBox="1">
            <a:spLocks/>
          </p:cNvSpPr>
          <p:nvPr/>
        </p:nvSpPr>
        <p:spPr>
          <a:xfrm>
            <a:off x="1599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+mj-lt"/>
              </a:rPr>
              <a:t>Refreshing</a:t>
            </a:r>
            <a:r>
              <a:rPr lang="en-US" sz="2800" dirty="0">
                <a:latin typeface="+mj-lt"/>
              </a:rPr>
              <a:t> potential victim rows </a:t>
            </a:r>
            <a:br>
              <a:rPr lang="en-US" sz="2800" dirty="0">
                <a:latin typeface="+mj-lt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mitigates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bitflips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59CC528A-EDE5-4261-35BA-587ACD0CFA6F}"/>
              </a:ext>
            </a:extLst>
          </p:cNvPr>
          <p:cNvSpPr/>
          <p:nvPr/>
        </p:nvSpPr>
        <p:spPr>
          <a:xfrm>
            <a:off x="7031853" y="3061313"/>
            <a:ext cx="2134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Aggressor Row</a:t>
            </a:r>
          </a:p>
        </p:txBody>
      </p:sp>
    </p:spTree>
    <p:extLst>
      <p:ext uri="{BB962C8B-B14F-4D97-AF65-F5344CB8AC3E}">
        <p14:creationId xmlns:p14="http://schemas.microsoft.com/office/powerpoint/2010/main" val="11690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0F5D7-6B6C-39BC-1094-05896492D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FDB900-8355-872C-6F59-CE8A0288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Row </a:t>
            </a:r>
            <a:r>
              <a:rPr lang="en-US" dirty="0">
                <a:solidFill>
                  <a:srgbClr val="104862"/>
                </a:solidFill>
              </a:rPr>
              <a:t>Migration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as a RowHammer-Preventive Action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1F73-A378-A43A-DE6E-B3F243F7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2B06D88-A500-E814-1801-18B9932E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prstClr val="black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820585B5-AA14-9A9F-5F61-EA1F334CEEA4}"/>
              </a:ext>
            </a:extLst>
          </p:cNvPr>
          <p:cNvSpPr/>
          <p:nvPr/>
        </p:nvSpPr>
        <p:spPr>
          <a:xfrm>
            <a:off x="2103893" y="1044306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AF0F2A45-5917-A7F9-67D2-2F851E1157B5}"/>
              </a:ext>
            </a:extLst>
          </p:cNvPr>
          <p:cNvCxnSpPr>
            <a:cxnSpLocks/>
          </p:cNvCxnSpPr>
          <p:nvPr/>
        </p:nvCxnSpPr>
        <p:spPr>
          <a:xfrm>
            <a:off x="2548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EEFB0A7A-0F12-AF63-B1A6-444E592E3951}"/>
              </a:ext>
            </a:extLst>
          </p:cNvPr>
          <p:cNvCxnSpPr>
            <a:cxnSpLocks/>
          </p:cNvCxnSpPr>
          <p:nvPr/>
        </p:nvCxnSpPr>
        <p:spPr>
          <a:xfrm>
            <a:off x="2548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731F9248-4BE8-C671-F3B4-EA5AF2DCE83C}"/>
              </a:ext>
            </a:extLst>
          </p:cNvPr>
          <p:cNvCxnSpPr>
            <a:cxnSpLocks/>
          </p:cNvCxnSpPr>
          <p:nvPr/>
        </p:nvCxnSpPr>
        <p:spPr>
          <a:xfrm>
            <a:off x="2548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F8834D07-0D75-270C-041A-A424FDB58A00}"/>
              </a:ext>
            </a:extLst>
          </p:cNvPr>
          <p:cNvCxnSpPr>
            <a:cxnSpLocks/>
          </p:cNvCxnSpPr>
          <p:nvPr/>
        </p:nvCxnSpPr>
        <p:spPr>
          <a:xfrm>
            <a:off x="2548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603485FC-F6F8-D4E8-D648-A9731EC52A40}"/>
              </a:ext>
            </a:extLst>
          </p:cNvPr>
          <p:cNvSpPr/>
          <p:nvPr/>
        </p:nvSpPr>
        <p:spPr>
          <a:xfrm>
            <a:off x="2960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DE5E16C2-3952-A0F6-3A35-D423F5742F98}"/>
              </a:ext>
            </a:extLst>
          </p:cNvPr>
          <p:cNvSpPr/>
          <p:nvPr/>
        </p:nvSpPr>
        <p:spPr>
          <a:xfrm>
            <a:off x="2960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56476E06-E6E8-73BE-BE5F-CD47DC55DC4B}"/>
              </a:ext>
            </a:extLst>
          </p:cNvPr>
          <p:cNvSpPr/>
          <p:nvPr/>
        </p:nvSpPr>
        <p:spPr>
          <a:xfrm>
            <a:off x="2960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48E6182C-28E9-4D31-18E7-6DDE814686FB}"/>
              </a:ext>
            </a:extLst>
          </p:cNvPr>
          <p:cNvSpPr/>
          <p:nvPr/>
        </p:nvSpPr>
        <p:spPr>
          <a:xfrm>
            <a:off x="2960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2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2C3EB51A-D82F-E242-558F-9F19099A738D}"/>
              </a:ext>
            </a:extLst>
          </p:cNvPr>
          <p:cNvSpPr/>
          <p:nvPr/>
        </p:nvSpPr>
        <p:spPr>
          <a:xfrm>
            <a:off x="2960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4</a:t>
            </a:r>
          </a:p>
        </p:txBody>
      </p:sp>
      <p:sp>
        <p:nvSpPr>
          <p:cNvPr id="55" name="Rectangle 57">
            <a:extLst>
              <a:ext uri="{FF2B5EF4-FFF2-40B4-BE49-F238E27FC236}">
                <a16:creationId xmlns:a16="http://schemas.microsoft.com/office/drawing/2014/main" id="{457DEF6B-89EE-6E3A-48E3-FA8D44053EC7}"/>
              </a:ext>
            </a:extLst>
          </p:cNvPr>
          <p:cNvSpPr/>
          <p:nvPr/>
        </p:nvSpPr>
        <p:spPr>
          <a:xfrm>
            <a:off x="2960477" y="2978951"/>
            <a:ext cx="6278880" cy="6496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2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6B15991-C842-E9F0-EEBF-4BBD75EC7C18}"/>
              </a:ext>
            </a:extLst>
          </p:cNvPr>
          <p:cNvSpPr txBox="1">
            <a:spLocks/>
          </p:cNvSpPr>
          <p:nvPr/>
        </p:nvSpPr>
        <p:spPr>
          <a:xfrm>
            <a:off x="2952644" y="3011179"/>
            <a:ext cx="1390654" cy="591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b="1" i="1">
                <a:solidFill>
                  <a:srgbClr val="FF0000"/>
                </a:solidFill>
                <a:latin typeface="+mj-lt"/>
              </a:rPr>
              <a:t>open</a:t>
            </a:r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E955AA68-C98F-3922-9A83-6A71209DED35}"/>
              </a:ext>
            </a:extLst>
          </p:cNvPr>
          <p:cNvSpPr/>
          <p:nvPr/>
        </p:nvSpPr>
        <p:spPr>
          <a:xfrm>
            <a:off x="2960477" y="2311226"/>
            <a:ext cx="6278880" cy="649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1</a:t>
            </a:r>
          </a:p>
        </p:txBody>
      </p:sp>
      <p:grpSp>
        <p:nvGrpSpPr>
          <p:cNvPr id="59" name="Group 8">
            <a:extLst>
              <a:ext uri="{FF2B5EF4-FFF2-40B4-BE49-F238E27FC236}">
                <a16:creationId xmlns:a16="http://schemas.microsoft.com/office/drawing/2014/main" id="{B3AA6DB1-11BB-916F-2405-EA1E024BA26D}"/>
              </a:ext>
            </a:extLst>
          </p:cNvPr>
          <p:cNvGrpSpPr/>
          <p:nvPr/>
        </p:nvGrpSpPr>
        <p:grpSpPr>
          <a:xfrm>
            <a:off x="2952645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3F78ABB9-CC04-4434-5DAE-BD06A73BF324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1B930FB7-98F9-CE79-C814-A1DCF86B4176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closed</a:t>
              </a:r>
            </a:p>
          </p:txBody>
        </p:sp>
      </p:grpSp>
      <p:sp>
        <p:nvSpPr>
          <p:cNvPr id="63" name="Rectangle 63">
            <a:extLst>
              <a:ext uri="{FF2B5EF4-FFF2-40B4-BE49-F238E27FC236}">
                <a16:creationId xmlns:a16="http://schemas.microsoft.com/office/drawing/2014/main" id="{5866A871-EF6E-BEC1-D7DA-7D26637A1517}"/>
              </a:ext>
            </a:extLst>
          </p:cNvPr>
          <p:cNvSpPr/>
          <p:nvPr/>
        </p:nvSpPr>
        <p:spPr>
          <a:xfrm>
            <a:off x="2957144" y="2983268"/>
            <a:ext cx="6278880" cy="6496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2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0BD155FD-0BC3-7434-18F8-B0A4F118F6A2}"/>
              </a:ext>
            </a:extLst>
          </p:cNvPr>
          <p:cNvSpPr txBox="1">
            <a:spLocks/>
          </p:cNvSpPr>
          <p:nvPr/>
        </p:nvSpPr>
        <p:spPr>
          <a:xfrm>
            <a:off x="2949311" y="3015496"/>
            <a:ext cx="1390654" cy="591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b="1" i="1">
                <a:solidFill>
                  <a:srgbClr val="FF0000"/>
                </a:solidFill>
                <a:latin typeface="+mj-lt"/>
              </a:rPr>
              <a:t>open</a:t>
            </a:r>
          </a:p>
        </p:txBody>
      </p:sp>
      <p:sp>
        <p:nvSpPr>
          <p:cNvPr id="65" name="Rectangle 65">
            <a:extLst>
              <a:ext uri="{FF2B5EF4-FFF2-40B4-BE49-F238E27FC236}">
                <a16:creationId xmlns:a16="http://schemas.microsoft.com/office/drawing/2014/main" id="{C7AC3F1C-481D-9F52-953E-41ADBC3B1138}"/>
              </a:ext>
            </a:extLst>
          </p:cNvPr>
          <p:cNvSpPr/>
          <p:nvPr/>
        </p:nvSpPr>
        <p:spPr>
          <a:xfrm>
            <a:off x="2957144" y="2315543"/>
            <a:ext cx="6278880" cy="649632"/>
          </a:xfrm>
          <a:prstGeom prst="rect">
            <a:avLst/>
          </a:prstGeom>
          <a:solidFill>
            <a:srgbClr val="F8CBAD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Row 1</a:t>
            </a:r>
          </a:p>
        </p:txBody>
      </p:sp>
      <p:sp>
        <p:nvSpPr>
          <p:cNvPr id="67" name="Rectangle 67">
            <a:extLst>
              <a:ext uri="{FF2B5EF4-FFF2-40B4-BE49-F238E27FC236}">
                <a16:creationId xmlns:a16="http://schemas.microsoft.com/office/drawing/2014/main" id="{07794883-04EB-E9BA-8319-97F53850A37C}"/>
              </a:ext>
            </a:extLst>
          </p:cNvPr>
          <p:cNvSpPr/>
          <p:nvPr/>
        </p:nvSpPr>
        <p:spPr>
          <a:xfrm>
            <a:off x="2957144" y="1638892"/>
            <a:ext cx="6278880" cy="649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Row 0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C96931AD-85C2-CC78-BD17-8A1AC35E18DD}"/>
              </a:ext>
            </a:extLst>
          </p:cNvPr>
          <p:cNvSpPr/>
          <p:nvPr/>
        </p:nvSpPr>
        <p:spPr>
          <a:xfrm>
            <a:off x="2957144" y="4333777"/>
            <a:ext cx="6278880" cy="649632"/>
          </a:xfrm>
          <a:prstGeom prst="rect">
            <a:avLst/>
          </a:prstGeom>
          <a:solidFill>
            <a:srgbClr val="D9D9D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Distant Row</a:t>
            </a:r>
          </a:p>
        </p:txBody>
      </p:sp>
      <p:sp>
        <p:nvSpPr>
          <p:cNvPr id="70" name="Rectangle 92">
            <a:extLst>
              <a:ext uri="{FF2B5EF4-FFF2-40B4-BE49-F238E27FC236}">
                <a16:creationId xmlns:a16="http://schemas.microsoft.com/office/drawing/2014/main" id="{D8E26036-7946-869A-CD4D-8CD49FC7BD44}"/>
              </a:ext>
            </a:extLst>
          </p:cNvPr>
          <p:cNvSpPr/>
          <p:nvPr/>
        </p:nvSpPr>
        <p:spPr>
          <a:xfrm>
            <a:off x="7540776" y="1698203"/>
            <a:ext cx="1727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ED7D31"/>
                </a:solidFill>
                <a:latin typeface="+mj-lt"/>
              </a:rPr>
              <a:t>Victim Row</a:t>
            </a:r>
          </a:p>
        </p:txBody>
      </p:sp>
      <p:sp>
        <p:nvSpPr>
          <p:cNvPr id="71" name="Rectangle 101">
            <a:extLst>
              <a:ext uri="{FF2B5EF4-FFF2-40B4-BE49-F238E27FC236}">
                <a16:creationId xmlns:a16="http://schemas.microsoft.com/office/drawing/2014/main" id="{8861525D-AE5F-0319-B952-C2C72C77764E}"/>
              </a:ext>
            </a:extLst>
          </p:cNvPr>
          <p:cNvSpPr/>
          <p:nvPr/>
        </p:nvSpPr>
        <p:spPr>
          <a:xfrm>
            <a:off x="7082653" y="2401865"/>
            <a:ext cx="2134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Aggressor Row</a:t>
            </a:r>
          </a:p>
        </p:txBody>
      </p:sp>
      <p:sp>
        <p:nvSpPr>
          <p:cNvPr id="74" name="Rectangle 90">
            <a:extLst>
              <a:ext uri="{FF2B5EF4-FFF2-40B4-BE49-F238E27FC236}">
                <a16:creationId xmlns:a16="http://schemas.microsoft.com/office/drawing/2014/main" id="{0A56AB2F-4362-00E2-D6A6-642DB86CFE35}"/>
              </a:ext>
            </a:extLst>
          </p:cNvPr>
          <p:cNvSpPr/>
          <p:nvPr/>
        </p:nvSpPr>
        <p:spPr>
          <a:xfrm>
            <a:off x="7057823" y="3059155"/>
            <a:ext cx="2134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>
                <a:solidFill>
                  <a:srgbClr val="C00000"/>
                </a:solidFill>
                <a:latin typeface="+mj-lt"/>
              </a:rPr>
              <a:t>Aggressor Row</a:t>
            </a:r>
          </a:p>
        </p:txBody>
      </p:sp>
      <p:grpSp>
        <p:nvGrpSpPr>
          <p:cNvPr id="75" name="Group 47">
            <a:extLst>
              <a:ext uri="{FF2B5EF4-FFF2-40B4-BE49-F238E27FC236}">
                <a16:creationId xmlns:a16="http://schemas.microsoft.com/office/drawing/2014/main" id="{8CC9FC75-E5B6-0BB6-D7F0-BA9D631C4E71}"/>
              </a:ext>
            </a:extLst>
          </p:cNvPr>
          <p:cNvGrpSpPr/>
          <p:nvPr/>
        </p:nvGrpSpPr>
        <p:grpSpPr>
          <a:xfrm>
            <a:off x="2960071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179086A8-F070-7506-E40D-4BCED59C9E3A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88FF0622-30A0-0110-F1AC-D921D27278B3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</p:grpSp>
      <p:sp>
        <p:nvSpPr>
          <p:cNvPr id="79" name="Rectangle 50">
            <a:extLst>
              <a:ext uri="{FF2B5EF4-FFF2-40B4-BE49-F238E27FC236}">
                <a16:creationId xmlns:a16="http://schemas.microsoft.com/office/drawing/2014/main" id="{25EBB777-AE8C-E277-53FA-1415FEA8D4F1}"/>
              </a:ext>
            </a:extLst>
          </p:cNvPr>
          <p:cNvSpPr/>
          <p:nvPr/>
        </p:nvSpPr>
        <p:spPr>
          <a:xfrm>
            <a:off x="2965588" y="2987585"/>
            <a:ext cx="6266955" cy="649632"/>
          </a:xfrm>
          <a:prstGeom prst="rect">
            <a:avLst/>
          </a:prstGeom>
          <a:solidFill>
            <a:srgbClr val="FFF2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2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CCDBF95B-B933-8B5B-1E63-07444691BA8A}"/>
              </a:ext>
            </a:extLst>
          </p:cNvPr>
          <p:cNvSpPr/>
          <p:nvPr/>
        </p:nvSpPr>
        <p:spPr>
          <a:xfrm>
            <a:off x="2103893" y="1082617"/>
            <a:ext cx="7984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3B19E784-158E-A496-16F8-7D5810E64B1B}"/>
              </a:ext>
            </a:extLst>
          </p:cNvPr>
          <p:cNvSpPr txBox="1">
            <a:spLocks/>
          </p:cNvSpPr>
          <p:nvPr/>
        </p:nvSpPr>
        <p:spPr>
          <a:xfrm>
            <a:off x="1599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+mj-lt"/>
              </a:rPr>
              <a:t>Migrating</a:t>
            </a:r>
            <a:r>
              <a:rPr lang="en-US" sz="2800" dirty="0">
                <a:latin typeface="+mj-lt"/>
              </a:rPr>
              <a:t> potential aggressor rows</a:t>
            </a:r>
          </a:p>
          <a:p>
            <a:pPr marL="0" indent="0" algn="ctr">
              <a:buNone/>
            </a:pPr>
            <a:r>
              <a:rPr lang="en-US" sz="2800" dirty="0">
                <a:latin typeface="+mj-lt"/>
              </a:rPr>
              <a:t>to a </a:t>
            </a:r>
            <a:r>
              <a:rPr lang="en-US" sz="2800" dirty="0">
                <a:solidFill>
                  <a:prstClr val="black"/>
                </a:solidFill>
              </a:rPr>
              <a:t>distant</a:t>
            </a:r>
            <a:r>
              <a:rPr lang="en-US" sz="2800" dirty="0">
                <a:latin typeface="+mj-lt"/>
              </a:rPr>
              <a:t> row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mitigates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bitflips</a:t>
            </a:r>
            <a:endParaRPr lang="en-US" sz="2800" b="1" dirty="0">
              <a:latin typeface="+mj-lt"/>
            </a:endParaRPr>
          </a:p>
        </p:txBody>
      </p:sp>
      <p:sp>
        <p:nvSpPr>
          <p:cNvPr id="6" name="Rectangle 92">
            <a:extLst>
              <a:ext uri="{FF2B5EF4-FFF2-40B4-BE49-F238E27FC236}">
                <a16:creationId xmlns:a16="http://schemas.microsoft.com/office/drawing/2014/main" id="{204CEDC4-9744-C6F1-15A2-4E3862BC6FD4}"/>
              </a:ext>
            </a:extLst>
          </p:cNvPr>
          <p:cNvSpPr/>
          <p:nvPr/>
        </p:nvSpPr>
        <p:spPr>
          <a:xfrm>
            <a:off x="7545833" y="3059155"/>
            <a:ext cx="1727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ED7D31"/>
                </a:solidFill>
                <a:latin typeface="+mj-lt"/>
              </a:rPr>
              <a:t>Victim Row</a:t>
            </a:r>
          </a:p>
        </p:txBody>
      </p:sp>
      <p:sp>
        <p:nvSpPr>
          <p:cNvPr id="7" name="Rectangle 101">
            <a:extLst>
              <a:ext uri="{FF2B5EF4-FFF2-40B4-BE49-F238E27FC236}">
                <a16:creationId xmlns:a16="http://schemas.microsoft.com/office/drawing/2014/main" id="{3DD8882C-8FAF-E41F-2009-D43F10D9D094}"/>
              </a:ext>
            </a:extLst>
          </p:cNvPr>
          <p:cNvSpPr/>
          <p:nvPr/>
        </p:nvSpPr>
        <p:spPr>
          <a:xfrm>
            <a:off x="7101147" y="4426496"/>
            <a:ext cx="2134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Aggressor Row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09815-C63C-58B2-CF98-58FDB48F192E}"/>
              </a:ext>
            </a:extLst>
          </p:cNvPr>
          <p:cNvSpPr txBox="1"/>
          <p:nvPr/>
        </p:nvSpPr>
        <p:spPr>
          <a:xfrm rot="16200000">
            <a:off x="5646198" y="3637691"/>
            <a:ext cx="65137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…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9A54EC26-B834-8E6A-BEEF-BCA04B0AA5DF}"/>
              </a:ext>
            </a:extLst>
          </p:cNvPr>
          <p:cNvCxnSpPr>
            <a:cxnSpLocks/>
            <a:stCxn id="65" idx="3"/>
            <a:endCxn id="68" idx="3"/>
          </p:cNvCxnSpPr>
          <p:nvPr/>
        </p:nvCxnSpPr>
        <p:spPr>
          <a:xfrm>
            <a:off x="9236024" y="2640359"/>
            <a:ext cx="12700" cy="2018234"/>
          </a:xfrm>
          <a:prstGeom prst="curvedConnector3">
            <a:avLst>
              <a:gd name="adj1" fmla="val 468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1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CBAD"/>
                                      </p:to>
                                    </p:animClr>
                                    <p:set>
                                      <p:cBhvr>
                                        <p:cTn id="15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3E0DF-EB22-9368-5331-89D44928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B7D936-0841-5008-2A82-AE38716F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F24DC0-06B1-6AFF-A6EB-7144C2BF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3A66090-8702-58BF-D40C-23FCDD87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EB3DA35-21A9-23B1-EACB-CC1C75275234}"/>
              </a:ext>
            </a:extLst>
          </p:cNvPr>
          <p:cNvSpPr/>
          <p:nvPr/>
        </p:nvSpPr>
        <p:spPr>
          <a:xfrm>
            <a:off x="0" y="1032559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C6EA7DF-AC03-994C-AB7E-AFCD31AE002F}"/>
              </a:ext>
            </a:extLst>
          </p:cNvPr>
          <p:cNvSpPr/>
          <p:nvPr/>
        </p:nvSpPr>
        <p:spPr>
          <a:xfrm>
            <a:off x="0" y="5238536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7CC59AEA-DA8F-2B3D-D34F-623103210C73}"/>
              </a:ext>
            </a:extLst>
          </p:cNvPr>
          <p:cNvSpPr/>
          <p:nvPr/>
        </p:nvSpPr>
        <p:spPr>
          <a:xfrm>
            <a:off x="0" y="3135547"/>
            <a:ext cx="12192000" cy="810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27A1ED63-31DF-E475-1651-2B4A3BB471F8}"/>
              </a:ext>
            </a:extLst>
          </p:cNvPr>
          <p:cNvSpPr/>
          <p:nvPr/>
        </p:nvSpPr>
        <p:spPr>
          <a:xfrm>
            <a:off x="0" y="4187041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FD4C2446-8A79-F197-826E-013C9307FEF9}"/>
              </a:ext>
            </a:extLst>
          </p:cNvPr>
          <p:cNvSpPr/>
          <p:nvPr/>
        </p:nvSpPr>
        <p:spPr>
          <a:xfrm>
            <a:off x="11607" y="2084053"/>
            <a:ext cx="12192000" cy="8101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70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3753-12DB-0424-3F3D-C8F22606A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CD058E6-1049-DAFD-82AA-0FACE4F2D97C}"/>
              </a:ext>
            </a:extLst>
          </p:cNvPr>
          <p:cNvSpPr/>
          <p:nvPr/>
        </p:nvSpPr>
        <p:spPr>
          <a:xfrm>
            <a:off x="4208838" y="2122213"/>
            <a:ext cx="1662326" cy="1547392"/>
          </a:xfrm>
          <a:prstGeom prst="mathMultiply">
            <a:avLst>
              <a:gd name="adj1" fmla="val 11576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BD14D44-C36B-38C4-6693-06A38FA2585B}"/>
              </a:ext>
            </a:extLst>
          </p:cNvPr>
          <p:cNvSpPr/>
          <p:nvPr/>
        </p:nvSpPr>
        <p:spPr>
          <a:xfrm>
            <a:off x="4257753" y="2570644"/>
            <a:ext cx="1740669" cy="65053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14E2306-2318-CFCC-CDDB-CF3D3A72AA6B}"/>
              </a:ext>
            </a:extLst>
          </p:cNvPr>
          <p:cNvSpPr/>
          <p:nvPr/>
        </p:nvSpPr>
        <p:spPr>
          <a:xfrm>
            <a:off x="4257753" y="2570644"/>
            <a:ext cx="1740669" cy="65053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REF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015426E-76F0-ECA3-EADE-6D8DF1B0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Root Cause of Performance Overhead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EF16E08-11B2-2E43-4D95-142328C45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2BF3E-FFD8-38F6-F13D-CAAB5464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6141881" y="2078804"/>
            <a:ext cx="4066929" cy="1867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A6F3A-4A25-8772-34B2-75CF1677C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1981200" y="1972544"/>
            <a:ext cx="22098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A6CAC4-9B2D-96B0-621E-C2DAD9953F5B}"/>
              </a:ext>
            </a:extLst>
          </p:cNvPr>
          <p:cNvSpPr txBox="1"/>
          <p:nvPr/>
        </p:nvSpPr>
        <p:spPr>
          <a:xfrm>
            <a:off x="4409084" y="3322039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DRAM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26EB3-B047-5CB2-87F5-BF5297D7C20C}"/>
              </a:ext>
            </a:extLst>
          </p:cNvPr>
          <p:cNvSpPr txBox="1"/>
          <p:nvPr/>
        </p:nvSpPr>
        <p:spPr>
          <a:xfrm>
            <a:off x="6993984" y="3935002"/>
            <a:ext cx="267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Module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iso highlight">
            <a:extLst>
              <a:ext uri="{FF2B5EF4-FFF2-40B4-BE49-F238E27FC236}">
                <a16:creationId xmlns:a16="http://schemas.microsoft.com/office/drawing/2014/main" id="{1CF38A0B-83AB-DF70-E4EF-3EF74C5BC928}"/>
              </a:ext>
            </a:extLst>
          </p:cNvPr>
          <p:cNvSpPr/>
          <p:nvPr/>
        </p:nvSpPr>
        <p:spPr>
          <a:xfrm>
            <a:off x="7307126" y="2503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 highlight">
            <a:extLst>
              <a:ext uri="{FF2B5EF4-FFF2-40B4-BE49-F238E27FC236}">
                <a16:creationId xmlns:a16="http://schemas.microsoft.com/office/drawing/2014/main" id="{CDB5B92C-1903-3EB2-2992-F779936CB850}"/>
              </a:ext>
            </a:extLst>
          </p:cNvPr>
          <p:cNvSpPr/>
          <p:nvPr/>
        </p:nvSpPr>
        <p:spPr>
          <a:xfrm>
            <a:off x="6472908" y="2503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 highlight">
            <a:extLst>
              <a:ext uri="{FF2B5EF4-FFF2-40B4-BE49-F238E27FC236}">
                <a16:creationId xmlns:a16="http://schemas.microsoft.com/office/drawing/2014/main" id="{88AD816A-B82D-820D-63B7-87C65AEB90FC}"/>
              </a:ext>
            </a:extLst>
          </p:cNvPr>
          <p:cNvSpPr/>
          <p:nvPr/>
        </p:nvSpPr>
        <p:spPr>
          <a:xfrm>
            <a:off x="8466454" y="2503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 highlight">
            <a:extLst>
              <a:ext uri="{FF2B5EF4-FFF2-40B4-BE49-F238E27FC236}">
                <a16:creationId xmlns:a16="http://schemas.microsoft.com/office/drawing/2014/main" id="{A2B6E9C2-C3AC-015E-6A7F-A33585E61E17}"/>
              </a:ext>
            </a:extLst>
          </p:cNvPr>
          <p:cNvSpPr/>
          <p:nvPr/>
        </p:nvSpPr>
        <p:spPr>
          <a:xfrm>
            <a:off x="9258006" y="2506101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line">
            <a:extLst>
              <a:ext uri="{FF2B5EF4-FFF2-40B4-BE49-F238E27FC236}">
                <a16:creationId xmlns:a16="http://schemas.microsoft.com/office/drawing/2014/main" id="{03C102AB-673A-67D4-8A9A-BA7B2BB17E17}"/>
              </a:ext>
            </a:extLst>
          </p:cNvPr>
          <p:cNvSpPr txBox="1"/>
          <p:nvPr/>
        </p:nvSpPr>
        <p:spPr>
          <a:xfrm>
            <a:off x="1718117" y="846814"/>
            <a:ext cx="8753180" cy="11430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RowHammer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-preventive actions 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are </a:t>
            </a:r>
            <a:b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sz="2600" b="1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blocking and time consuming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 operations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EF3CE6-BD85-97A6-8930-53BA19A74CDC}"/>
              </a:ext>
            </a:extLst>
          </p:cNvPr>
          <p:cNvSpPr/>
          <p:nvPr/>
        </p:nvSpPr>
        <p:spPr>
          <a:xfrm>
            <a:off x="4257753" y="2585575"/>
            <a:ext cx="1740669" cy="65053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ACT</a:t>
            </a:r>
          </a:p>
        </p:txBody>
      </p:sp>
      <p:sp>
        <p:nvSpPr>
          <p:cNvPr id="9" name="iso highlight">
            <a:extLst>
              <a:ext uri="{FF2B5EF4-FFF2-40B4-BE49-F238E27FC236}">
                <a16:creationId xmlns:a16="http://schemas.microsoft.com/office/drawing/2014/main" id="{F8B309FC-5372-E144-CE34-47AA6B2B9391}"/>
              </a:ext>
            </a:extLst>
          </p:cNvPr>
          <p:cNvSpPr/>
          <p:nvPr/>
        </p:nvSpPr>
        <p:spPr>
          <a:xfrm>
            <a:off x="7307471" y="3100256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 highlight">
            <a:extLst>
              <a:ext uri="{FF2B5EF4-FFF2-40B4-BE49-F238E27FC236}">
                <a16:creationId xmlns:a16="http://schemas.microsoft.com/office/drawing/2014/main" id="{6AFDC069-24EE-8193-1DA6-A2336E281F4C}"/>
              </a:ext>
            </a:extLst>
          </p:cNvPr>
          <p:cNvSpPr/>
          <p:nvPr/>
        </p:nvSpPr>
        <p:spPr>
          <a:xfrm>
            <a:off x="6473253" y="3100256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 highlight">
            <a:extLst>
              <a:ext uri="{FF2B5EF4-FFF2-40B4-BE49-F238E27FC236}">
                <a16:creationId xmlns:a16="http://schemas.microsoft.com/office/drawing/2014/main" id="{72A94919-DE1E-C6F4-B9AC-13376599D0FF}"/>
              </a:ext>
            </a:extLst>
          </p:cNvPr>
          <p:cNvSpPr/>
          <p:nvPr/>
        </p:nvSpPr>
        <p:spPr>
          <a:xfrm>
            <a:off x="8466799" y="3100256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 highlight">
            <a:extLst>
              <a:ext uri="{FF2B5EF4-FFF2-40B4-BE49-F238E27FC236}">
                <a16:creationId xmlns:a16="http://schemas.microsoft.com/office/drawing/2014/main" id="{EF9C66B3-3318-45F7-D262-DBF915A9FC90}"/>
              </a:ext>
            </a:extLst>
          </p:cNvPr>
          <p:cNvSpPr/>
          <p:nvPr/>
        </p:nvSpPr>
        <p:spPr>
          <a:xfrm>
            <a:off x="9258351" y="3102758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unchline">
            <a:extLst>
              <a:ext uri="{FF2B5EF4-FFF2-40B4-BE49-F238E27FC236}">
                <a16:creationId xmlns:a16="http://schemas.microsoft.com/office/drawing/2014/main" id="{4444DD16-0DA5-0A44-86AA-6A0224B231D2}"/>
              </a:ext>
            </a:extLst>
          </p:cNvPr>
          <p:cNvSpPr txBox="1"/>
          <p:nvPr/>
        </p:nvSpPr>
        <p:spPr>
          <a:xfrm>
            <a:off x="1914821" y="4303836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Memory controller </a:t>
            </a:r>
            <a:r>
              <a:rPr lang="en-US" sz="2600" b="1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cannot access </a:t>
            </a:r>
            <a:r>
              <a:rPr lang="en-US" sz="2600" dirty="0">
                <a:latin typeface="+mj-lt"/>
                <a:ea typeface="ＭＳ Ｐゴシック" charset="0"/>
                <a:cs typeface="ＭＳ Ｐゴシック" charset="0"/>
              </a:rPr>
              <a:t>a memory bank</a:t>
            </a:r>
            <a:endParaRPr lang="en-US" sz="2600" b="1" dirty="0">
              <a:solidFill>
                <a:srgbClr val="C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undergoing a </a:t>
            </a:r>
            <a:r>
              <a:rPr lang="en-US" sz="2600" dirty="0" err="1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RowHammer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-preventive action</a:t>
            </a:r>
          </a:p>
        </p:txBody>
      </p:sp>
      <p:pic>
        <p:nvPicPr>
          <p:cNvPr id="21" name="Picture 14" descr="gui refresh&quot; Icon - Download for free – Iconduck">
            <a:extLst>
              <a:ext uri="{FF2B5EF4-FFF2-40B4-BE49-F238E27FC236}">
                <a16:creationId xmlns:a16="http://schemas.microsoft.com/office/drawing/2014/main" id="{6A2981BB-AC57-8F41-AA36-B027614A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63" y="2576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gui refresh&quot; Icon - Download for free – Iconduck">
            <a:extLst>
              <a:ext uri="{FF2B5EF4-FFF2-40B4-BE49-F238E27FC236}">
                <a16:creationId xmlns:a16="http://schemas.microsoft.com/office/drawing/2014/main" id="{AED9D082-ECD7-1ED9-C480-8E9449F8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03" y="2576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gui refresh&quot; Icon - Download for free – Iconduck">
            <a:extLst>
              <a:ext uri="{FF2B5EF4-FFF2-40B4-BE49-F238E27FC236}">
                <a16:creationId xmlns:a16="http://schemas.microsoft.com/office/drawing/2014/main" id="{DED87C11-B51C-338C-912E-20DC7F85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14" y="2576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gui refresh&quot; Icon - Download for free – Iconduck">
            <a:extLst>
              <a:ext uri="{FF2B5EF4-FFF2-40B4-BE49-F238E27FC236}">
                <a16:creationId xmlns:a16="http://schemas.microsoft.com/office/drawing/2014/main" id="{11FC4341-AB06-3C7D-4324-EB241368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93" y="2576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14">
            <a:extLst>
              <a:ext uri="{FF2B5EF4-FFF2-40B4-BE49-F238E27FC236}">
                <a16:creationId xmlns:a16="http://schemas.microsoft.com/office/drawing/2014/main" id="{B73AE4A5-E5CC-7AED-4B9E-29AB25589077}"/>
              </a:ext>
            </a:extLst>
          </p:cNvPr>
          <p:cNvSpPr/>
          <p:nvPr/>
        </p:nvSpPr>
        <p:spPr>
          <a:xfrm>
            <a:off x="0" y="5410753"/>
            <a:ext cx="12192000" cy="906496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Refreshing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KBs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of data can block access to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GBs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of data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68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9" grpId="0" animBg="1"/>
      <p:bldP spid="13" grpId="0" animBg="1"/>
      <p:bldP spid="14" grpId="0" animBg="1"/>
      <p:bldP spid="16" grpId="0" animBg="1"/>
      <p:bldP spid="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F46EF8-3326-A5EE-83B3-3DA4E100F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1410517"/>
            <a:ext cx="8435083" cy="3328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0BBA16-6109-5F58-9DC8-8C3D3634A0E2}"/>
              </a:ext>
            </a:extLst>
          </p:cNvPr>
          <p:cNvSpPr/>
          <p:nvPr/>
        </p:nvSpPr>
        <p:spPr>
          <a:xfrm>
            <a:off x="3095979" y="2238235"/>
            <a:ext cx="7086246" cy="17044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Mitigation Performance Overhead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9BF0AC-7D4D-2C2B-9533-27D44C3B3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45B4C8-5702-E1DD-6C22-799A6303AB81}"/>
              </a:ext>
            </a:extLst>
          </p:cNvPr>
          <p:cNvGrpSpPr/>
          <p:nvPr/>
        </p:nvGrpSpPr>
        <p:grpSpPr>
          <a:xfrm>
            <a:off x="5400825" y="4622413"/>
            <a:ext cx="2500330" cy="531840"/>
            <a:chOff x="956248" y="3769904"/>
            <a:chExt cx="2500330" cy="531840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BE4ECCEB-E1A1-EAFF-DD79-583AFE77B3C9}"/>
                </a:ext>
              </a:extLst>
            </p:cNvPr>
            <p:cNvSpPr/>
            <p:nvPr/>
          </p:nvSpPr>
          <p:spPr>
            <a:xfrm>
              <a:off x="1195301" y="3769904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A6559C-F633-5DF5-A2DA-ECAAF0CCFD77}"/>
                </a:ext>
              </a:extLst>
            </p:cNvPr>
            <p:cNvSpPr txBox="1"/>
            <p:nvPr/>
          </p:nvSpPr>
          <p:spPr>
            <a:xfrm>
              <a:off x="956248" y="3932412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20C000-47F4-4829-EB32-F928CAB93D22}"/>
              </a:ext>
            </a:extLst>
          </p:cNvPr>
          <p:cNvGrpSpPr/>
          <p:nvPr/>
        </p:nvGrpSpPr>
        <p:grpSpPr>
          <a:xfrm>
            <a:off x="1470211" y="2130700"/>
            <a:ext cx="534908" cy="1897446"/>
            <a:chOff x="837851" y="1962743"/>
            <a:chExt cx="534908" cy="1897446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A45170BC-14CA-09F0-7F7C-648E0E13DF32}"/>
                </a:ext>
              </a:extLst>
            </p:cNvPr>
            <p:cNvSpPr/>
            <p:nvPr/>
          </p:nvSpPr>
          <p:spPr>
            <a:xfrm rot="16200000" flipH="1">
              <a:off x="318900" y="2806330"/>
              <a:ext cx="1897446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22F0EE-9DFB-7774-2584-128C8B8693E3}"/>
                </a:ext>
              </a:extLst>
            </p:cNvPr>
            <p:cNvSpPr txBox="1"/>
            <p:nvPr/>
          </p:nvSpPr>
          <p:spPr>
            <a:xfrm rot="16200000">
              <a:off x="111952" y="2729282"/>
              <a:ext cx="182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D5F39-4B7B-8807-0DCD-59CBA2FD8E23}"/>
              </a:ext>
            </a:extLst>
          </p:cNvPr>
          <p:cNvGrpSpPr/>
          <p:nvPr/>
        </p:nvGrpSpPr>
        <p:grpSpPr>
          <a:xfrm>
            <a:off x="3230742" y="898664"/>
            <a:ext cx="6449087" cy="1018719"/>
            <a:chOff x="1706741" y="898663"/>
            <a:chExt cx="6449087" cy="1018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3D730AA-FC2B-B250-08A5-259053AF27A3}"/>
                </a:ext>
              </a:extLst>
            </p:cNvPr>
            <p:cNvSpPr/>
            <p:nvPr/>
          </p:nvSpPr>
          <p:spPr>
            <a:xfrm>
              <a:off x="1706741" y="1557577"/>
              <a:ext cx="6075183" cy="35980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C9C869DA-1149-4EF6-2312-728EA04E0271}"/>
                </a:ext>
              </a:extLst>
            </p:cNvPr>
            <p:cNvSpPr/>
            <p:nvPr/>
          </p:nvSpPr>
          <p:spPr>
            <a:xfrm rot="16200000">
              <a:off x="3849304" y="-881392"/>
              <a:ext cx="256536" cy="4541662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95C9D9-C634-E6F5-4566-10A712BD5D05}"/>
                </a:ext>
              </a:extLst>
            </p:cNvPr>
            <p:cNvSpPr txBox="1"/>
            <p:nvPr/>
          </p:nvSpPr>
          <p:spPr>
            <a:xfrm>
              <a:off x="2809188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Preventive Refresh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832BC7E-605B-4E55-2335-B19E1B2F9376}"/>
                </a:ext>
              </a:extLst>
            </p:cNvPr>
            <p:cNvSpPr/>
            <p:nvPr/>
          </p:nvSpPr>
          <p:spPr>
            <a:xfrm rot="16200000">
              <a:off x="6914328" y="649090"/>
              <a:ext cx="256536" cy="1478663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EF3C5F-20F8-50B4-2405-2EEBEC3A57B4}"/>
                </a:ext>
              </a:extLst>
            </p:cNvPr>
            <p:cNvSpPr txBox="1"/>
            <p:nvPr/>
          </p:nvSpPr>
          <p:spPr>
            <a:xfrm>
              <a:off x="5929363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Row Migration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7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0F770-CF4E-EB39-71A0-CC80201D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0667F3-606A-28A9-0FE2-72FD561C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RowHammer Mitigation Performance Overhead</a:t>
            </a:r>
            <a:endParaRPr lang="tr-TR" sz="3000" dirty="0">
              <a:solidFill>
                <a:srgbClr val="2F5597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44CD19-C4F0-EBAD-541F-8BE1DBAB0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Dikdörtgen 14">
            <a:extLst>
              <a:ext uri="{FF2B5EF4-FFF2-40B4-BE49-F238E27FC236}">
                <a16:creationId xmlns:a16="http://schemas.microsoft.com/office/drawing/2014/main" id="{6EAEA3EF-96FC-F8CD-D364-E00A3A8BDACB}"/>
              </a:ext>
            </a:extLst>
          </p:cNvPr>
          <p:cNvSpPr/>
          <p:nvPr/>
        </p:nvSpPr>
        <p:spPr>
          <a:xfrm>
            <a:off x="0" y="5022197"/>
            <a:ext cx="12192000" cy="1266843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+mj-lt"/>
              </a:rPr>
              <a:t>RowHammer mitigation mechanisms incur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increasingly large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performance overhead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600" dirty="0">
                <a:solidFill>
                  <a:schemeClr val="tx1"/>
                </a:solidFill>
                <a:latin typeface="+mj-lt"/>
              </a:rPr>
            </a:br>
            <a:r>
              <a:rPr lang="en-US" sz="2600" dirty="0">
                <a:solidFill>
                  <a:schemeClr val="tx1"/>
                </a:solidFill>
                <a:latin typeface="+mj-lt"/>
              </a:rPr>
              <a:t>as the RowHammer threshold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decreases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846AA-6B32-6E9E-C432-E4E3A652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1410517"/>
            <a:ext cx="8435083" cy="33284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D9FD91-0831-8847-0DB9-5B90AE42FA3C}"/>
              </a:ext>
            </a:extLst>
          </p:cNvPr>
          <p:cNvSpPr/>
          <p:nvPr/>
        </p:nvSpPr>
        <p:spPr>
          <a:xfrm>
            <a:off x="3090863" y="2498279"/>
            <a:ext cx="6035557" cy="144675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50B690-7946-B480-5144-FFA68115EF2C}"/>
              </a:ext>
            </a:extLst>
          </p:cNvPr>
          <p:cNvSpPr/>
          <p:nvPr/>
        </p:nvSpPr>
        <p:spPr>
          <a:xfrm>
            <a:off x="9493867" y="2505075"/>
            <a:ext cx="378796" cy="14467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8169EE-CE9B-021D-F1FB-81EB15AD0102}"/>
              </a:ext>
            </a:extLst>
          </p:cNvPr>
          <p:cNvCxnSpPr/>
          <p:nvPr/>
        </p:nvCxnSpPr>
        <p:spPr>
          <a:xfrm>
            <a:off x="9381173" y="2470199"/>
            <a:ext cx="0" cy="27432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191A85-023C-3F45-5E47-AC5315B5FFDE}"/>
              </a:ext>
            </a:extLst>
          </p:cNvPr>
          <p:cNvSpPr txBox="1"/>
          <p:nvPr/>
        </p:nvSpPr>
        <p:spPr>
          <a:xfrm>
            <a:off x="9353587" y="2440900"/>
            <a:ext cx="6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j-lt"/>
              </a:rPr>
              <a:t>19%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AB3AC0-A5C7-2C46-5D79-00858C06C907}"/>
              </a:ext>
            </a:extLst>
          </p:cNvPr>
          <p:cNvCxnSpPr>
            <a:cxnSpLocks/>
          </p:cNvCxnSpPr>
          <p:nvPr/>
        </p:nvCxnSpPr>
        <p:spPr>
          <a:xfrm>
            <a:off x="10000649" y="2505076"/>
            <a:ext cx="0" cy="917809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EC4AE39-F9F7-4273-7CAA-C200BA6EC6AE}"/>
              </a:ext>
            </a:extLst>
          </p:cNvPr>
          <p:cNvSpPr txBox="1"/>
          <p:nvPr/>
        </p:nvSpPr>
        <p:spPr>
          <a:xfrm>
            <a:off x="9944302" y="2754361"/>
            <a:ext cx="64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j-lt"/>
              </a:rPr>
              <a:t>66%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41AAD-E0DE-F17A-3EE5-A88667E483E6}"/>
              </a:ext>
            </a:extLst>
          </p:cNvPr>
          <p:cNvSpPr/>
          <p:nvPr/>
        </p:nvSpPr>
        <p:spPr>
          <a:xfrm>
            <a:off x="9873335" y="3295651"/>
            <a:ext cx="45719" cy="1340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65717-ED69-EF0B-51E0-8A3D010EAA43}"/>
              </a:ext>
            </a:extLst>
          </p:cNvPr>
          <p:cNvGrpSpPr/>
          <p:nvPr/>
        </p:nvGrpSpPr>
        <p:grpSpPr>
          <a:xfrm>
            <a:off x="3230742" y="898664"/>
            <a:ext cx="6449087" cy="1018719"/>
            <a:chOff x="1706741" y="898663"/>
            <a:chExt cx="6449087" cy="1018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D9EE0B-D40E-B665-0252-54DBBD05BE35}"/>
                </a:ext>
              </a:extLst>
            </p:cNvPr>
            <p:cNvSpPr/>
            <p:nvPr/>
          </p:nvSpPr>
          <p:spPr>
            <a:xfrm>
              <a:off x="1706741" y="1557577"/>
              <a:ext cx="6075183" cy="35980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97237DAB-AF2A-3B78-E951-76158BBA499A}"/>
                </a:ext>
              </a:extLst>
            </p:cNvPr>
            <p:cNvSpPr/>
            <p:nvPr/>
          </p:nvSpPr>
          <p:spPr>
            <a:xfrm rot="16200000">
              <a:off x="3849304" y="-881392"/>
              <a:ext cx="256536" cy="4541662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5B5B36-B3AA-54F7-5929-0F8103B209B8}"/>
                </a:ext>
              </a:extLst>
            </p:cNvPr>
            <p:cNvSpPr txBox="1"/>
            <p:nvPr/>
          </p:nvSpPr>
          <p:spPr>
            <a:xfrm>
              <a:off x="2809188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Preventive Refresh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F79AD8D5-0CAF-9D19-D510-EE08449F6FDC}"/>
                </a:ext>
              </a:extLst>
            </p:cNvPr>
            <p:cNvSpPr/>
            <p:nvPr/>
          </p:nvSpPr>
          <p:spPr>
            <a:xfrm rot="16200000">
              <a:off x="6914328" y="649090"/>
              <a:ext cx="256536" cy="1478663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79D3E0-FDB8-EE13-8687-C58219702585}"/>
                </a:ext>
              </a:extLst>
            </p:cNvPr>
            <p:cNvSpPr txBox="1"/>
            <p:nvPr/>
          </p:nvSpPr>
          <p:spPr>
            <a:xfrm>
              <a:off x="5929363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Row Migration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4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1F524-6EC3-F962-A297-18A9491D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60A20A-A2C8-FE4B-B574-7044A9D2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Presenting a Plot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C848AD-2649-7F7E-4734-9781B4D7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Explain the plot before</a:t>
            </a:r>
            <a:br>
              <a:rPr lang="en-US" sz="2400" dirty="0"/>
            </a:br>
            <a:r>
              <a:rPr lang="en-US" sz="2400" dirty="0"/>
              <a:t>making observations</a:t>
            </a:r>
          </a:p>
          <a:p>
            <a:pPr lvl="1"/>
            <a:r>
              <a:rPr lang="en-US" sz="2000" dirty="0"/>
              <a:t>What do the axes show?</a:t>
            </a:r>
          </a:p>
          <a:p>
            <a:pPr lvl="1"/>
            <a:r>
              <a:rPr lang="en-US" sz="2000" dirty="0"/>
              <a:t>Which way is better?</a:t>
            </a:r>
          </a:p>
          <a:p>
            <a:pPr lvl="1"/>
            <a:r>
              <a:rPr lang="en-US" sz="2000" dirty="0"/>
              <a:t>What are the colors?</a:t>
            </a:r>
          </a:p>
          <a:p>
            <a:r>
              <a:rPr lang="en-US" sz="2400" dirty="0">
                <a:solidFill>
                  <a:srgbClr val="C00000"/>
                </a:solidFill>
              </a:rPr>
              <a:t>Highlight observations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Give your key takeaway </a:t>
            </a:r>
          </a:p>
        </p:txBody>
      </p:sp>
      <p:sp>
        <p:nvSpPr>
          <p:cNvPr id="17" name="Dikdörtgen 14">
            <a:extLst>
              <a:ext uri="{FF2B5EF4-FFF2-40B4-BE49-F238E27FC236}">
                <a16:creationId xmlns:a16="http://schemas.microsoft.com/office/drawing/2014/main" id="{7C0522BB-BCB1-D56E-CC9C-059EF65F8541}"/>
              </a:ext>
            </a:extLst>
          </p:cNvPr>
          <p:cNvSpPr/>
          <p:nvPr/>
        </p:nvSpPr>
        <p:spPr>
          <a:xfrm>
            <a:off x="0" y="5022197"/>
            <a:ext cx="12192000" cy="1266843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+mj-lt"/>
              </a:rPr>
              <a:t>RowHammer mitigation mechanisms incur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increasingly large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performance overhead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600" dirty="0">
                <a:solidFill>
                  <a:schemeClr val="tx1"/>
                </a:solidFill>
                <a:latin typeface="+mj-lt"/>
              </a:rPr>
            </a:br>
            <a:r>
              <a:rPr lang="en-US" sz="2600" dirty="0">
                <a:solidFill>
                  <a:schemeClr val="tx1"/>
                </a:solidFill>
                <a:latin typeface="+mj-lt"/>
              </a:rPr>
              <a:t>as the RowHammer threshold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decreases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985A9-D2DF-9364-14C0-250F95CEC24F}"/>
              </a:ext>
            </a:extLst>
          </p:cNvPr>
          <p:cNvSpPr/>
          <p:nvPr/>
        </p:nvSpPr>
        <p:spPr>
          <a:xfrm>
            <a:off x="0" y="681038"/>
            <a:ext cx="12192000" cy="42855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51517-47E6-0F66-7ECC-0A22B57366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173" y="1410517"/>
            <a:ext cx="8435083" cy="33284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82E32A-4CF6-F74D-584A-71E152AA749B}"/>
              </a:ext>
            </a:extLst>
          </p:cNvPr>
          <p:cNvSpPr/>
          <p:nvPr/>
        </p:nvSpPr>
        <p:spPr>
          <a:xfrm>
            <a:off x="4732738" y="2511546"/>
            <a:ext cx="5985952" cy="1446755"/>
          </a:xfrm>
          <a:prstGeom prst="rect">
            <a:avLst/>
          </a:prstGeom>
          <a:solidFill>
            <a:schemeClr val="bg1">
              <a:alpha val="85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122E1D-1CB5-A822-3210-5C2EDEB0B8C7}"/>
              </a:ext>
            </a:extLst>
          </p:cNvPr>
          <p:cNvSpPr/>
          <p:nvPr/>
        </p:nvSpPr>
        <p:spPr>
          <a:xfrm>
            <a:off x="11094500" y="2505075"/>
            <a:ext cx="378796" cy="14467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E7E9DD-7C6E-6FC7-2CEC-6EDCEA4D0251}"/>
              </a:ext>
            </a:extLst>
          </p:cNvPr>
          <p:cNvCxnSpPr/>
          <p:nvPr/>
        </p:nvCxnSpPr>
        <p:spPr>
          <a:xfrm>
            <a:off x="10981806" y="2470199"/>
            <a:ext cx="0" cy="27432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DC79495-BA76-F0ED-28AE-B710673CE10A}"/>
              </a:ext>
            </a:extLst>
          </p:cNvPr>
          <p:cNvSpPr txBox="1"/>
          <p:nvPr/>
        </p:nvSpPr>
        <p:spPr>
          <a:xfrm>
            <a:off x="10954220" y="2440900"/>
            <a:ext cx="6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j-lt"/>
              </a:rPr>
              <a:t>19%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85BB9B-A586-C19C-1020-C24E6C43EAA1}"/>
              </a:ext>
            </a:extLst>
          </p:cNvPr>
          <p:cNvCxnSpPr>
            <a:cxnSpLocks/>
          </p:cNvCxnSpPr>
          <p:nvPr/>
        </p:nvCxnSpPr>
        <p:spPr>
          <a:xfrm>
            <a:off x="11601282" y="2505076"/>
            <a:ext cx="0" cy="917809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0F57C18-1529-B286-5A3B-5925C35728C8}"/>
              </a:ext>
            </a:extLst>
          </p:cNvPr>
          <p:cNvSpPr txBox="1"/>
          <p:nvPr/>
        </p:nvSpPr>
        <p:spPr>
          <a:xfrm>
            <a:off x="11544935" y="2754361"/>
            <a:ext cx="64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j-lt"/>
              </a:rPr>
              <a:t>66%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E6B7B-DB9E-DAD7-C602-56310B3EC24B}"/>
              </a:ext>
            </a:extLst>
          </p:cNvPr>
          <p:cNvSpPr/>
          <p:nvPr/>
        </p:nvSpPr>
        <p:spPr>
          <a:xfrm>
            <a:off x="11473968" y="3295651"/>
            <a:ext cx="45719" cy="1340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F4F6CD-5924-6EDE-19CF-046C84CCEDCF}"/>
              </a:ext>
            </a:extLst>
          </p:cNvPr>
          <p:cNvGrpSpPr/>
          <p:nvPr/>
        </p:nvGrpSpPr>
        <p:grpSpPr>
          <a:xfrm>
            <a:off x="4831375" y="898664"/>
            <a:ext cx="6449087" cy="1018719"/>
            <a:chOff x="1706741" y="898663"/>
            <a:chExt cx="6449087" cy="10187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D0F1C0-7267-81B7-11EF-4FE0E7CBB431}"/>
                </a:ext>
              </a:extLst>
            </p:cNvPr>
            <p:cNvSpPr/>
            <p:nvPr/>
          </p:nvSpPr>
          <p:spPr>
            <a:xfrm>
              <a:off x="1706741" y="1557577"/>
              <a:ext cx="6075183" cy="35980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AEC28DCC-2354-19A3-03CF-3D36B35B649F}"/>
                </a:ext>
              </a:extLst>
            </p:cNvPr>
            <p:cNvSpPr/>
            <p:nvPr/>
          </p:nvSpPr>
          <p:spPr>
            <a:xfrm rot="16200000">
              <a:off x="3849304" y="-881392"/>
              <a:ext cx="256536" cy="4541662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071BAA-740A-80BC-CE21-938D155FF799}"/>
                </a:ext>
              </a:extLst>
            </p:cNvPr>
            <p:cNvSpPr txBox="1"/>
            <p:nvPr/>
          </p:nvSpPr>
          <p:spPr>
            <a:xfrm>
              <a:off x="2809188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Preventive Refresh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D1343A48-6413-CEB5-49A2-C4339D0F8F9D}"/>
                </a:ext>
              </a:extLst>
            </p:cNvPr>
            <p:cNvSpPr/>
            <p:nvPr/>
          </p:nvSpPr>
          <p:spPr>
            <a:xfrm rot="16200000">
              <a:off x="6914328" y="649090"/>
              <a:ext cx="256536" cy="1478663"/>
            </a:xfrm>
            <a:prstGeom prst="rightBrace">
              <a:avLst>
                <a:gd name="adj1" fmla="val 79621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8B30CC-BC7D-9F8F-8DD1-23675817C49F}"/>
                </a:ext>
              </a:extLst>
            </p:cNvPr>
            <p:cNvSpPr txBox="1"/>
            <p:nvPr/>
          </p:nvSpPr>
          <p:spPr>
            <a:xfrm>
              <a:off x="5929363" y="898663"/>
              <a:ext cx="2226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Row Migration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737362-178E-512A-E8B0-B87C2BF99290}"/>
              </a:ext>
            </a:extLst>
          </p:cNvPr>
          <p:cNvGrpSpPr/>
          <p:nvPr/>
        </p:nvGrpSpPr>
        <p:grpSpPr>
          <a:xfrm>
            <a:off x="331941" y="2498279"/>
            <a:ext cx="10395112" cy="1446755"/>
            <a:chOff x="331941" y="2498279"/>
            <a:chExt cx="10395112" cy="14467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19DD1F-B5F4-87E6-662D-23F8AB42A2F2}"/>
                </a:ext>
              </a:extLst>
            </p:cNvPr>
            <p:cNvSpPr/>
            <p:nvPr/>
          </p:nvSpPr>
          <p:spPr>
            <a:xfrm>
              <a:off x="4741101" y="2498279"/>
              <a:ext cx="5985952" cy="1446755"/>
            </a:xfrm>
            <a:prstGeom prst="rect">
              <a:avLst/>
            </a:prstGeom>
            <a:noFill/>
            <a:ln w="57150">
              <a:solidFill>
                <a:srgbClr val="1048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BF169D-ADAD-E053-4E9D-CF1D1A1F459F}"/>
                </a:ext>
              </a:extLst>
            </p:cNvPr>
            <p:cNvSpPr txBox="1"/>
            <p:nvPr/>
          </p:nvSpPr>
          <p:spPr>
            <a:xfrm>
              <a:off x="331941" y="2998794"/>
              <a:ext cx="2655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04862"/>
                  </a:solidFill>
                </a:rPr>
                <a:t>Transparent boxes are your friends </a:t>
              </a: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AC865C5A-A72A-5DD7-B991-B512CA000F45}"/>
                </a:ext>
              </a:extLst>
            </p:cNvPr>
            <p:cNvCxnSpPr>
              <a:cxnSpLocks/>
              <a:stCxn id="8" idx="3"/>
              <a:endCxn id="14" idx="1"/>
            </p:cNvCxnSpPr>
            <p:nvPr/>
          </p:nvCxnSpPr>
          <p:spPr>
            <a:xfrm flipV="1">
              <a:off x="2987459" y="3221657"/>
              <a:ext cx="1753642" cy="19263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10486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FCB5B3-DB89-0BCB-3B15-F275D9791B68}"/>
              </a:ext>
            </a:extLst>
          </p:cNvPr>
          <p:cNvCxnSpPr/>
          <p:nvPr/>
        </p:nvCxnSpPr>
        <p:spPr>
          <a:xfrm>
            <a:off x="1810011" y="4321479"/>
            <a:ext cx="0" cy="6450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7CD573F-97FC-994E-3B33-CF8A56902F2F}"/>
              </a:ext>
            </a:extLst>
          </p:cNvPr>
          <p:cNvSpPr/>
          <p:nvPr/>
        </p:nvSpPr>
        <p:spPr>
          <a:xfrm>
            <a:off x="10790328" y="2392999"/>
            <a:ext cx="1316075" cy="15520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1B447571-9154-24AF-6FF7-EA9AAF72D170}"/>
              </a:ext>
            </a:extLst>
          </p:cNvPr>
          <p:cNvCxnSpPr>
            <a:cxnSpLocks/>
            <a:stCxn id="46" idx="0"/>
            <a:endCxn id="33" idx="0"/>
          </p:cNvCxnSpPr>
          <p:nvPr/>
        </p:nvCxnSpPr>
        <p:spPr>
          <a:xfrm rot="5400000" flipH="1" flipV="1">
            <a:off x="6430285" y="-2377586"/>
            <a:ext cx="247496" cy="9788666"/>
          </a:xfrm>
          <a:prstGeom prst="curvedConnector3">
            <a:avLst>
              <a:gd name="adj1" fmla="val 255629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72CCE12-9B5F-C6B4-CAD2-2BD918A0DFE1}"/>
              </a:ext>
            </a:extLst>
          </p:cNvPr>
          <p:cNvSpPr/>
          <p:nvPr/>
        </p:nvSpPr>
        <p:spPr>
          <a:xfrm>
            <a:off x="1267265" y="2640495"/>
            <a:ext cx="784870" cy="208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0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40E5-1C6C-01A1-A5CA-6A409D89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A21A8DA4-914E-485E-9C2F-43F148AEA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 anchor="b">
            <a:noAutofit/>
          </a:bodyPr>
          <a:lstStyle/>
          <a:p>
            <a:b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BreakHammer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Enhancing RowHammer Mitigations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by Carefully Throttling Suspect Threads</a:t>
            </a:r>
            <a:endParaRPr lang="en-US" sz="4000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F40CC9B-2F3A-CC2A-0D6E-3E43C756F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tr-TR" sz="2000" dirty="0">
                <a:latin typeface="+mj-lt"/>
                <a:ea typeface="Tahoma"/>
                <a:cs typeface="Arial"/>
              </a:rPr>
              <a:t>Oğuzhan Canpolat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A. Giray Yağlıkçı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 err="1">
                <a:latin typeface="+mj-lt"/>
                <a:ea typeface="Tahoma"/>
                <a:cs typeface="Arial"/>
              </a:rPr>
              <a:t>Ataberk</a:t>
            </a:r>
            <a:r>
              <a:rPr lang="tr-TR" sz="2000" b="1" dirty="0">
                <a:latin typeface="+mj-lt"/>
                <a:ea typeface="Tahoma"/>
                <a:cs typeface="Arial"/>
              </a:rPr>
              <a:t> </a:t>
            </a:r>
            <a:r>
              <a:rPr lang="tr-TR" sz="2000" dirty="0">
                <a:latin typeface="+mj-lt"/>
                <a:ea typeface="Tahoma"/>
                <a:cs typeface="Arial"/>
              </a:rPr>
              <a:t>Olgun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İsmail E. Yüksel</a:t>
            </a:r>
            <a:endParaRPr lang="en-US" sz="2000" dirty="0">
              <a:latin typeface="+mj-lt"/>
              <a:ea typeface="Tahoma"/>
              <a:cs typeface="Arial"/>
            </a:endParaRPr>
          </a:p>
          <a:p>
            <a:r>
              <a:rPr lang="tr-TR" sz="2000" dirty="0">
                <a:latin typeface="+mj-lt"/>
                <a:ea typeface="Tahoma"/>
                <a:cs typeface="Arial"/>
              </a:rPr>
              <a:t>Yahya C. Tuğrul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Konstantinos </a:t>
            </a:r>
            <a:r>
              <a:rPr lang="tr-TR" sz="2000" dirty="0" err="1">
                <a:latin typeface="+mj-lt"/>
                <a:ea typeface="Tahoma"/>
                <a:cs typeface="Arial"/>
              </a:rPr>
              <a:t>Kanellopoulos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Oğuz Ergin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Onur Mutlu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7BCAF17A-EB4B-9E2A-4E57-979D5D3DD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19" y="4385727"/>
            <a:ext cx="957320" cy="18417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1CCB9CCE-4809-E9CE-8AE2-5DBEAD597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1238854" y="4377230"/>
            <a:ext cx="1119872" cy="1926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B85917-5861-372C-6251-885DD05E6268}"/>
              </a:ext>
            </a:extLst>
          </p:cNvPr>
          <p:cNvGrpSpPr/>
          <p:nvPr/>
        </p:nvGrpSpPr>
        <p:grpSpPr>
          <a:xfrm>
            <a:off x="0" y="835119"/>
            <a:ext cx="2861470" cy="689152"/>
            <a:chOff x="4641649" y="84578"/>
            <a:chExt cx="4406904" cy="1061354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809DB5B0-E11B-021B-3DDA-94205824E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6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56F591B-C965-6786-FD97-7699300DA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B15EE875-611A-293E-435F-D68538CDD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2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71C654A-CFAE-0D4F-820C-BBFD54272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1B38AB01-038B-22D5-532C-414DFD0F0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2532641" y="4360590"/>
            <a:ext cx="1178781" cy="2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A12B19-55EC-A452-D323-1A052C4CE647}"/>
              </a:ext>
            </a:extLst>
          </p:cNvPr>
          <p:cNvSpPr txBox="1"/>
          <p:nvPr/>
        </p:nvSpPr>
        <p:spPr>
          <a:xfrm>
            <a:off x="0" y="4941329"/>
            <a:ext cx="121920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Venue		: MICRO 2024</a:t>
            </a:r>
          </a:p>
          <a:p>
            <a:r>
              <a:rPr lang="en-US" sz="2400" i="1" dirty="0"/>
              <a:t>Presenter	: A. Giray Yaglikci</a:t>
            </a:r>
          </a:p>
          <a:p>
            <a:r>
              <a:rPr lang="en-US" sz="2400" i="1" dirty="0"/>
              <a:t>Date		: 27 April 2026</a:t>
            </a:r>
          </a:p>
        </p:txBody>
      </p:sp>
    </p:spTree>
    <p:extLst>
      <p:ext uri="{BB962C8B-B14F-4D97-AF65-F5344CB8AC3E}">
        <p14:creationId xmlns:p14="http://schemas.microsoft.com/office/powerpoint/2010/main" val="58626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2+ Black And White Emoticons Png">
            <a:extLst>
              <a:ext uri="{FF2B5EF4-FFF2-40B4-BE49-F238E27FC236}">
                <a16:creationId xmlns:a16="http://schemas.microsoft.com/office/drawing/2014/main" id="{5EE5D6C2-9329-B4CB-4C92-6E7302B8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3405" r="5374" b="12765"/>
          <a:stretch/>
        </p:blipFill>
        <p:spPr bwMode="auto">
          <a:xfrm>
            <a:off x="2313290" y="3810063"/>
            <a:ext cx="760588" cy="7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2,100+ Frowning Face Stock Photos, Pictures &amp; Royalty-Free Images - iStock  | Smiley face, Thumbs up, Frowning woman">
            <a:extLst>
              <a:ext uri="{FF2B5EF4-FFF2-40B4-BE49-F238E27FC236}">
                <a16:creationId xmlns:a16="http://schemas.microsoft.com/office/drawing/2014/main" id="{C9BA14DE-8865-F2E3-B648-E531EEB87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13018" r="13021" b="12919"/>
          <a:stretch/>
        </p:blipFill>
        <p:spPr bwMode="auto">
          <a:xfrm>
            <a:off x="2310479" y="3802173"/>
            <a:ext cx="765939" cy="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aşlık 1">
            <a:extLst>
              <a:ext uri="{FF2B5EF4-FFF2-40B4-BE49-F238E27FC236}">
                <a16:creationId xmlns:a16="http://schemas.microsoft.com/office/drawing/2014/main" id="{499CB323-4DC0-B869-7D02-9BFABC7E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Memory Performance Attack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D6EEB2-551C-3CF3-BA80-A97538F6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9CD174-E48F-B4EA-F78A-9ABF245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682271-F627-889D-FD16-DC049D864F2A}"/>
              </a:ext>
            </a:extLst>
          </p:cNvPr>
          <p:cNvSpPr txBox="1"/>
          <p:nvPr/>
        </p:nvSpPr>
        <p:spPr>
          <a:xfrm>
            <a:off x="1783082" y="1175327"/>
            <a:ext cx="862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Attacker can trigger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many </a:t>
            </a:r>
            <a:r>
              <a:rPr lang="en-US" sz="2800" dirty="0">
                <a:latin typeface="+mj-lt"/>
              </a:rPr>
              <a:t>preventive actions</a:t>
            </a:r>
          </a:p>
          <a:p>
            <a:pPr algn="ctr"/>
            <a:r>
              <a:rPr lang="en-US" sz="2800" dirty="0">
                <a:latin typeface="+mj-lt"/>
              </a:rPr>
              <a:t>to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block access</a:t>
            </a:r>
            <a:r>
              <a:rPr lang="en-US" sz="2800" dirty="0">
                <a:latin typeface="+mj-lt"/>
              </a:rPr>
              <a:t> to main memory</a:t>
            </a:r>
          </a:p>
        </p:txBody>
      </p:sp>
      <p:sp>
        <p:nvSpPr>
          <p:cNvPr id="12" name="Dikdörtgen 14">
            <a:extLst>
              <a:ext uri="{FF2B5EF4-FFF2-40B4-BE49-F238E27FC236}">
                <a16:creationId xmlns:a16="http://schemas.microsoft.com/office/drawing/2014/main" id="{3253B120-12F2-5B88-ACB8-FEC9CAA71F07}"/>
              </a:ext>
            </a:extLst>
          </p:cNvPr>
          <p:cNvSpPr/>
          <p:nvPr/>
        </p:nvSpPr>
        <p:spPr>
          <a:xfrm>
            <a:off x="1416424" y="5016624"/>
            <a:ext cx="9359153" cy="969446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Preventive actions can be exploited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reduce DRAM bandwidth availability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1773E1-5D19-B684-A64D-B7B722462475}"/>
              </a:ext>
            </a:extLst>
          </p:cNvPr>
          <p:cNvGrpSpPr/>
          <p:nvPr/>
        </p:nvGrpSpPr>
        <p:grpSpPr>
          <a:xfrm>
            <a:off x="4754555" y="2537461"/>
            <a:ext cx="1405132" cy="2023671"/>
            <a:chOff x="3992045" y="3375025"/>
            <a:chExt cx="4232144" cy="130175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87BD34D-13FA-ABC4-0D26-38D59738E0A5}"/>
                </a:ext>
              </a:extLst>
            </p:cNvPr>
            <p:cNvSpPr/>
            <p:nvPr/>
          </p:nvSpPr>
          <p:spPr>
            <a:xfrm>
              <a:off x="4043176" y="3375025"/>
              <a:ext cx="4129883" cy="1301751"/>
            </a:xfrm>
            <a:prstGeom prst="roundRect">
              <a:avLst>
                <a:gd name="adj" fmla="val 4727"/>
              </a:avLst>
            </a:prstGeom>
            <a:solidFill>
              <a:srgbClr val="FFEDFD"/>
            </a:solidFill>
            <a:ln w="28575">
              <a:solidFill>
                <a:srgbClr val="9489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483164-284D-86D5-6759-B9C87C7E52A7}"/>
                </a:ext>
              </a:extLst>
            </p:cNvPr>
            <p:cNvSpPr txBox="1"/>
            <p:nvPr/>
          </p:nvSpPr>
          <p:spPr>
            <a:xfrm>
              <a:off x="3992045" y="3825932"/>
              <a:ext cx="4232144" cy="4157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4D474C"/>
                  </a:solidFill>
                  <a:latin typeface="+mj-lt"/>
                </a:rPr>
                <a:t>Memory</a:t>
              </a:r>
            </a:p>
            <a:p>
              <a:pPr algn="ctr"/>
              <a:r>
                <a:rPr lang="en-US" b="1" dirty="0">
                  <a:solidFill>
                    <a:srgbClr val="4D474C"/>
                  </a:solidFill>
                  <a:latin typeface="+mj-lt"/>
                </a:rPr>
                <a:t>Controller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7DA305-65F4-1227-4AFA-293C231FBEBF}"/>
              </a:ext>
            </a:extLst>
          </p:cNvPr>
          <p:cNvGrpSpPr/>
          <p:nvPr/>
        </p:nvGrpSpPr>
        <p:grpSpPr>
          <a:xfrm>
            <a:off x="3362844" y="3794345"/>
            <a:ext cx="891001" cy="760588"/>
            <a:chOff x="2193269" y="2375225"/>
            <a:chExt cx="683851" cy="58340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58079F7-FE2C-DCBC-508D-C726B9B4991B}"/>
                </a:ext>
              </a:extLst>
            </p:cNvPr>
            <p:cNvSpPr/>
            <p:nvPr/>
          </p:nvSpPr>
          <p:spPr>
            <a:xfrm>
              <a:off x="2239919" y="2375225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32B74A-EE59-B154-DA1E-C506D5392E31}"/>
                </a:ext>
              </a:extLst>
            </p:cNvPr>
            <p:cNvSpPr txBox="1"/>
            <p:nvPr/>
          </p:nvSpPr>
          <p:spPr>
            <a:xfrm>
              <a:off x="2193269" y="2509688"/>
              <a:ext cx="683851" cy="2832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</p:grp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6E371E90-B27A-317D-FA2E-5D24AB9B800A}"/>
              </a:ext>
            </a:extLst>
          </p:cNvPr>
          <p:cNvSpPr/>
          <p:nvPr/>
        </p:nvSpPr>
        <p:spPr>
          <a:xfrm>
            <a:off x="6346192" y="3520940"/>
            <a:ext cx="992767" cy="281232"/>
          </a:xfrm>
          <a:prstGeom prst="leftRightArrow">
            <a:avLst/>
          </a:prstGeom>
          <a:solidFill>
            <a:srgbClr val="FFEDFD"/>
          </a:solidFill>
          <a:ln w="19050">
            <a:solidFill>
              <a:srgbClr val="948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7D307CA1-F50B-5CD5-2908-34113531BE7B}"/>
              </a:ext>
            </a:extLst>
          </p:cNvPr>
          <p:cNvSpPr/>
          <p:nvPr/>
        </p:nvSpPr>
        <p:spPr>
          <a:xfrm>
            <a:off x="6354885" y="3191685"/>
            <a:ext cx="992767" cy="926374"/>
          </a:xfrm>
          <a:prstGeom prst="mathMultiply">
            <a:avLst>
              <a:gd name="adj1" fmla="val 6886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4EAD50ED-893B-DB4F-657D-81FE46717793}"/>
              </a:ext>
            </a:extLst>
          </p:cNvPr>
          <p:cNvSpPr/>
          <p:nvPr/>
        </p:nvSpPr>
        <p:spPr>
          <a:xfrm>
            <a:off x="4263330" y="4066681"/>
            <a:ext cx="441635" cy="175260"/>
          </a:xfrm>
          <a:prstGeom prst="leftRightArrow">
            <a:avLst/>
          </a:prstGeom>
          <a:solidFill>
            <a:srgbClr val="C0F4C4"/>
          </a:solidFill>
          <a:ln w="19050">
            <a:solidFill>
              <a:srgbClr val="6C8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9A2C7E5-3355-1B0C-5E4D-F5E818AED3BE}"/>
              </a:ext>
            </a:extLst>
          </p:cNvPr>
          <p:cNvGrpSpPr/>
          <p:nvPr/>
        </p:nvGrpSpPr>
        <p:grpSpPr>
          <a:xfrm>
            <a:off x="2165042" y="2215088"/>
            <a:ext cx="2539923" cy="1095880"/>
            <a:chOff x="641041" y="2458928"/>
            <a:chExt cx="2539923" cy="1095880"/>
          </a:xfrm>
        </p:grpSpPr>
        <p:pic>
          <p:nvPicPr>
            <p:cNvPr id="6" name="Picture 2" descr="Hacker - Free security icons">
              <a:extLst>
                <a:ext uri="{FF2B5EF4-FFF2-40B4-BE49-F238E27FC236}">
                  <a16:creationId xmlns:a16="http://schemas.microsoft.com/office/drawing/2014/main" id="{EFDE45B6-E6C0-ED1F-EF58-44F92405D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83" y="2764393"/>
              <a:ext cx="760589" cy="76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ammer - Free Tools and utensils icons">
              <a:extLst>
                <a:ext uri="{FF2B5EF4-FFF2-40B4-BE49-F238E27FC236}">
                  <a16:creationId xmlns:a16="http://schemas.microsoft.com/office/drawing/2014/main" id="{E887349C-98DE-1AF4-416C-4B1EC2D36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417" y="2832066"/>
              <a:ext cx="608509" cy="60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8D459F-CEB5-C51A-21B7-D0184F86FA85}"/>
                </a:ext>
              </a:extLst>
            </p:cNvPr>
            <p:cNvGrpSpPr/>
            <p:nvPr/>
          </p:nvGrpSpPr>
          <p:grpSpPr>
            <a:xfrm>
              <a:off x="1842195" y="2794220"/>
              <a:ext cx="891001" cy="760588"/>
              <a:chOff x="2193269" y="2375225"/>
              <a:chExt cx="683851" cy="58340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3DC7FED-AC1A-CCBE-017A-6BB4B2F9604F}"/>
                  </a:ext>
                </a:extLst>
              </p:cNvPr>
              <p:cNvSpPr/>
              <p:nvPr/>
            </p:nvSpPr>
            <p:spPr>
              <a:xfrm>
                <a:off x="2239919" y="2375225"/>
                <a:ext cx="590550" cy="583406"/>
              </a:xfrm>
              <a:prstGeom prst="roundRect">
                <a:avLst>
                  <a:gd name="adj" fmla="val 13863"/>
                </a:avLst>
              </a:prstGeom>
              <a:solidFill>
                <a:srgbClr val="C0F4C4"/>
              </a:solidFill>
              <a:ln w="28575">
                <a:solidFill>
                  <a:srgbClr val="6C8D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3E9785-8232-59F0-4DDB-081303BE936F}"/>
                  </a:ext>
                </a:extLst>
              </p:cNvPr>
              <p:cNvSpPr txBox="1"/>
              <p:nvPr/>
            </p:nvSpPr>
            <p:spPr>
              <a:xfrm>
                <a:off x="2193269" y="2509688"/>
                <a:ext cx="683851" cy="2832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D4C3E"/>
                    </a:solidFill>
                    <a:latin typeface="+mj-lt"/>
                  </a:rPr>
                  <a:t>Core</a:t>
                </a:r>
              </a:p>
            </p:txBody>
          </p:sp>
        </p:grpSp>
        <p:sp>
          <p:nvSpPr>
            <p:cNvPr id="32" name="Arrow: Left-Right 31">
              <a:extLst>
                <a:ext uri="{FF2B5EF4-FFF2-40B4-BE49-F238E27FC236}">
                  <a16:creationId xmlns:a16="http://schemas.microsoft.com/office/drawing/2014/main" id="{C89C2126-78AF-E2EE-C7DF-54167B03D53A}"/>
                </a:ext>
              </a:extLst>
            </p:cNvPr>
            <p:cNvSpPr/>
            <p:nvPr/>
          </p:nvSpPr>
          <p:spPr>
            <a:xfrm>
              <a:off x="2739329" y="3066556"/>
              <a:ext cx="441635" cy="175260"/>
            </a:xfrm>
            <a:prstGeom prst="leftRightArrow">
              <a:avLst/>
            </a:prstGeom>
            <a:solidFill>
              <a:srgbClr val="C0F4C4"/>
            </a:solidFill>
            <a:ln w="19050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B3DCC6-9233-ACD9-901F-9972B0F59384}"/>
                </a:ext>
              </a:extLst>
            </p:cNvPr>
            <p:cNvSpPr txBox="1"/>
            <p:nvPr/>
          </p:nvSpPr>
          <p:spPr>
            <a:xfrm>
              <a:off x="641041" y="2458928"/>
              <a:ext cx="1019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Attacker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D1E6FE-1B34-EB89-6EE8-39B5022E284A}"/>
              </a:ext>
            </a:extLst>
          </p:cNvPr>
          <p:cNvSpPr txBox="1"/>
          <p:nvPr/>
        </p:nvSpPr>
        <p:spPr>
          <a:xfrm>
            <a:off x="2354713" y="3522706"/>
            <a:ext cx="64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User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6FBD7E-F83D-1FD7-6012-1A5E6CCA2222}"/>
              </a:ext>
            </a:extLst>
          </p:cNvPr>
          <p:cNvGrpSpPr/>
          <p:nvPr/>
        </p:nvGrpSpPr>
        <p:grpSpPr>
          <a:xfrm>
            <a:off x="4246006" y="2416793"/>
            <a:ext cx="411553" cy="1892831"/>
            <a:chOff x="2722005" y="2416792"/>
            <a:chExt cx="411553" cy="189283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5400B22-B986-D92A-5A6F-0BEA40D6123D}"/>
                </a:ext>
              </a:extLst>
            </p:cNvPr>
            <p:cNvGrpSpPr/>
            <p:nvPr/>
          </p:nvGrpSpPr>
          <p:grpSpPr>
            <a:xfrm>
              <a:off x="2722005" y="2416792"/>
              <a:ext cx="404917" cy="647437"/>
              <a:chOff x="2722005" y="2416792"/>
              <a:chExt cx="404917" cy="647437"/>
            </a:xfrm>
          </p:grpSpPr>
          <p:pic>
            <p:nvPicPr>
              <p:cNvPr id="1032" name="Picture 8" descr="Wait - Free gestures icons">
                <a:extLst>
                  <a:ext uri="{FF2B5EF4-FFF2-40B4-BE49-F238E27FC236}">
                    <a16:creationId xmlns:a16="http://schemas.microsoft.com/office/drawing/2014/main" id="{8FB58830-C5D4-C328-B21C-D6A0ED8B9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005" y="2416792"/>
                <a:ext cx="369332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Multiplication Sign 37">
                <a:extLst>
                  <a:ext uri="{FF2B5EF4-FFF2-40B4-BE49-F238E27FC236}">
                    <a16:creationId xmlns:a16="http://schemas.microsoft.com/office/drawing/2014/main" id="{176A6CFA-5EC9-573E-35BA-657681AE053E}"/>
                  </a:ext>
                </a:extLst>
              </p:cNvPr>
              <p:cNvSpPr/>
              <p:nvPr/>
            </p:nvSpPr>
            <p:spPr>
              <a:xfrm>
                <a:off x="2789671" y="2749532"/>
                <a:ext cx="337251" cy="314697"/>
              </a:xfrm>
              <a:prstGeom prst="mathMultiply">
                <a:avLst>
                  <a:gd name="adj1" fmla="val 757"/>
                </a:avLst>
              </a:prstGeom>
              <a:solidFill>
                <a:srgbClr val="C00000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C3B9DE-C3DB-084C-BFDF-CC5E4B4EB673}"/>
                </a:ext>
              </a:extLst>
            </p:cNvPr>
            <p:cNvGrpSpPr/>
            <p:nvPr/>
          </p:nvGrpSpPr>
          <p:grpSpPr>
            <a:xfrm>
              <a:off x="2722005" y="3647740"/>
              <a:ext cx="411553" cy="661883"/>
              <a:chOff x="2722005" y="3647740"/>
              <a:chExt cx="411553" cy="661883"/>
            </a:xfrm>
          </p:grpSpPr>
          <p:sp>
            <p:nvSpPr>
              <p:cNvPr id="39" name="Multiplication Sign 38">
                <a:extLst>
                  <a:ext uri="{FF2B5EF4-FFF2-40B4-BE49-F238E27FC236}">
                    <a16:creationId xmlns:a16="http://schemas.microsoft.com/office/drawing/2014/main" id="{BB97B239-D9FA-E7A1-3599-C67FA367D126}"/>
                  </a:ext>
                </a:extLst>
              </p:cNvPr>
              <p:cNvSpPr/>
              <p:nvPr/>
            </p:nvSpPr>
            <p:spPr>
              <a:xfrm>
                <a:off x="2796307" y="3994926"/>
                <a:ext cx="337251" cy="314697"/>
              </a:xfrm>
              <a:prstGeom prst="mathMultiply">
                <a:avLst>
                  <a:gd name="adj1" fmla="val 757"/>
                </a:avLst>
              </a:prstGeom>
              <a:solidFill>
                <a:srgbClr val="C00000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8" descr="Wait - Free gestures icons">
                <a:extLst>
                  <a:ext uri="{FF2B5EF4-FFF2-40B4-BE49-F238E27FC236}">
                    <a16:creationId xmlns:a16="http://schemas.microsoft.com/office/drawing/2014/main" id="{5A4AD75A-6591-E8E9-704B-FAC9A43F9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005" y="3647740"/>
                <a:ext cx="369332" cy="369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300B5285-7D57-42DC-9D51-D0931D6091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7422903" y="2949383"/>
            <a:ext cx="3041528" cy="139671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26F2170-5050-BF36-3D2B-E3AFB1D92F08}"/>
              </a:ext>
            </a:extLst>
          </p:cNvPr>
          <p:cNvGrpSpPr/>
          <p:nvPr/>
        </p:nvGrpSpPr>
        <p:grpSpPr>
          <a:xfrm>
            <a:off x="7670469" y="3267075"/>
            <a:ext cx="2517911" cy="663078"/>
            <a:chOff x="6146468" y="3267075"/>
            <a:chExt cx="2517911" cy="663078"/>
          </a:xfrm>
        </p:grpSpPr>
        <p:sp>
          <p:nvSpPr>
            <p:cNvPr id="47" name="iso highlight">
              <a:extLst>
                <a:ext uri="{FF2B5EF4-FFF2-40B4-BE49-F238E27FC236}">
                  <a16:creationId xmlns:a16="http://schemas.microsoft.com/office/drawing/2014/main" id="{B8CF9A11-06F5-F5CD-8211-50CE51976973}"/>
                </a:ext>
              </a:extLst>
            </p:cNvPr>
            <p:cNvSpPr/>
            <p:nvPr/>
          </p:nvSpPr>
          <p:spPr>
            <a:xfrm>
              <a:off x="6770354" y="3267075"/>
              <a:ext cx="434766" cy="6612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 highlight">
              <a:extLst>
                <a:ext uri="{FF2B5EF4-FFF2-40B4-BE49-F238E27FC236}">
                  <a16:creationId xmlns:a16="http://schemas.microsoft.com/office/drawing/2014/main" id="{77607677-73C8-69D6-E8C8-3E252168CC40}"/>
                </a:ext>
              </a:extLst>
            </p:cNvPr>
            <p:cNvSpPr/>
            <p:nvPr/>
          </p:nvSpPr>
          <p:spPr>
            <a:xfrm>
              <a:off x="6146468" y="3267075"/>
              <a:ext cx="434766" cy="6612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 highlight">
              <a:extLst>
                <a:ext uri="{FF2B5EF4-FFF2-40B4-BE49-F238E27FC236}">
                  <a16:creationId xmlns:a16="http://schemas.microsoft.com/office/drawing/2014/main" id="{9FE6BBEA-F704-CBF4-C4D0-2BC2425EE055}"/>
                </a:ext>
              </a:extLst>
            </p:cNvPr>
            <p:cNvSpPr/>
            <p:nvPr/>
          </p:nvSpPr>
          <p:spPr>
            <a:xfrm>
              <a:off x="7637379" y="3267075"/>
              <a:ext cx="434766" cy="6612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 highlight">
              <a:extLst>
                <a:ext uri="{FF2B5EF4-FFF2-40B4-BE49-F238E27FC236}">
                  <a16:creationId xmlns:a16="http://schemas.microsoft.com/office/drawing/2014/main" id="{BB1094A6-E4A5-CF98-29F1-8B50B27935DE}"/>
                </a:ext>
              </a:extLst>
            </p:cNvPr>
            <p:cNvSpPr/>
            <p:nvPr/>
          </p:nvSpPr>
          <p:spPr>
            <a:xfrm>
              <a:off x="8229355" y="3268946"/>
              <a:ext cx="434766" cy="6612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 highlight">
              <a:extLst>
                <a:ext uri="{FF2B5EF4-FFF2-40B4-BE49-F238E27FC236}">
                  <a16:creationId xmlns:a16="http://schemas.microsoft.com/office/drawing/2014/main" id="{770E8A9E-CCE3-307D-1690-24D9759541C4}"/>
                </a:ext>
              </a:extLst>
            </p:cNvPr>
            <p:cNvSpPr/>
            <p:nvPr/>
          </p:nvSpPr>
          <p:spPr>
            <a:xfrm>
              <a:off x="6770612" y="3713295"/>
              <a:ext cx="434766" cy="2106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 highlight">
              <a:extLst>
                <a:ext uri="{FF2B5EF4-FFF2-40B4-BE49-F238E27FC236}">
                  <a16:creationId xmlns:a16="http://schemas.microsoft.com/office/drawing/2014/main" id="{4DD828FC-2545-FC12-FD3C-2749B53F5578}"/>
                </a:ext>
              </a:extLst>
            </p:cNvPr>
            <p:cNvSpPr/>
            <p:nvPr/>
          </p:nvSpPr>
          <p:spPr>
            <a:xfrm>
              <a:off x="6146726" y="3713295"/>
              <a:ext cx="434766" cy="2106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 highlight">
              <a:extLst>
                <a:ext uri="{FF2B5EF4-FFF2-40B4-BE49-F238E27FC236}">
                  <a16:creationId xmlns:a16="http://schemas.microsoft.com/office/drawing/2014/main" id="{FB21CA72-1CCB-2D99-27A8-2747CE203C5F}"/>
                </a:ext>
              </a:extLst>
            </p:cNvPr>
            <p:cNvSpPr/>
            <p:nvPr/>
          </p:nvSpPr>
          <p:spPr>
            <a:xfrm>
              <a:off x="7637637" y="3713295"/>
              <a:ext cx="434766" cy="2106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 highlight">
              <a:extLst>
                <a:ext uri="{FF2B5EF4-FFF2-40B4-BE49-F238E27FC236}">
                  <a16:creationId xmlns:a16="http://schemas.microsoft.com/office/drawing/2014/main" id="{B7B48DE0-BB42-25EC-4A22-631AB01540B1}"/>
                </a:ext>
              </a:extLst>
            </p:cNvPr>
            <p:cNvSpPr/>
            <p:nvPr/>
          </p:nvSpPr>
          <p:spPr>
            <a:xfrm>
              <a:off x="8229613" y="3715166"/>
              <a:ext cx="434766" cy="2106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9305A6B6-A196-2BEB-AFF4-62CEE8634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038" y="3321457"/>
              <a:ext cx="342995" cy="34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666FBE86-1390-6364-F950-540CF27CE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591" y="3321457"/>
              <a:ext cx="342995" cy="34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3485F2EE-6244-2AC3-9A1D-4783B67EC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409" y="3321457"/>
              <a:ext cx="342995" cy="34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0441FDB0-3C44-4742-948A-B146378E5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453" y="3321457"/>
              <a:ext cx="342995" cy="34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1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FD41E-875B-0FDD-8BD0-28F19C620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şlık 1">
            <a:extLst>
              <a:ext uri="{FF2B5EF4-FFF2-40B4-BE49-F238E27FC236}">
                <a16:creationId xmlns:a16="http://schemas.microsoft.com/office/drawing/2014/main" id="{FDC2398B-1E9B-F5D2-165E-9AA2E6A0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Problem &amp; Goal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204A12-85C5-83CD-5BE2-7D300E814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8BA70A3-DC79-2293-D424-1CA1E289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46368E-748A-69B7-A6FD-BA60F53D4198}"/>
              </a:ext>
            </a:extLst>
          </p:cNvPr>
          <p:cNvGrpSpPr/>
          <p:nvPr/>
        </p:nvGrpSpPr>
        <p:grpSpPr>
          <a:xfrm>
            <a:off x="-1" y="1587997"/>
            <a:ext cx="12192000" cy="1666547"/>
            <a:chOff x="-1524002" y="1587997"/>
            <a:chExt cx="12192000" cy="166654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FA7FEBB-FA26-A4EA-2E2C-F5F1B6B6E9C0}"/>
                </a:ext>
              </a:extLst>
            </p:cNvPr>
            <p:cNvSpPr/>
            <p:nvPr/>
          </p:nvSpPr>
          <p:spPr>
            <a:xfrm>
              <a:off x="-1524001" y="1797321"/>
              <a:ext cx="12191999" cy="1457223"/>
            </a:xfrm>
            <a:prstGeom prst="rect">
              <a:avLst/>
            </a:prstGeom>
            <a:solidFill>
              <a:srgbClr val="DAD3F9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sz="2400" dirty="0">
                  <a:solidFill>
                    <a:schemeClr val="tx1"/>
                  </a:solidFill>
                  <a:latin typeface="+mj-lt"/>
                  <a:ea typeface="Cambria"/>
                  <a:cs typeface="Tahoma"/>
                </a:rPr>
                <a:t>Operations that prevent </a:t>
              </a:r>
              <a:r>
                <a:rPr lang="en-US" sz="2400" dirty="0" err="1">
                  <a:solidFill>
                    <a:schemeClr val="tx1"/>
                  </a:solidFill>
                  <a:latin typeface="+mj-lt"/>
                  <a:ea typeface="Cambria"/>
                  <a:cs typeface="Tahoma"/>
                </a:rPr>
                <a:t>RowHammer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mbria"/>
                  <a:cs typeface="Tahoma"/>
                </a:rPr>
                <a:t> lead to</a:t>
              </a:r>
            </a:p>
            <a:p>
              <a:pPr algn="ctr" fontAlgn="base"/>
              <a:r>
                <a:rPr lang="en-US" sz="2400" b="1" dirty="0">
                  <a:solidFill>
                    <a:srgbClr val="C00000"/>
                  </a:solidFill>
                  <a:latin typeface="+mj-lt"/>
                  <a:ea typeface="Cambria"/>
                  <a:cs typeface="Tahoma"/>
                </a:rPr>
                <a:t>DRAM bandwidth availability issues</a:t>
              </a:r>
            </a:p>
            <a:p>
              <a:pPr algn="ctr" fontAlgn="base"/>
              <a:r>
                <a:rPr lang="en-US" sz="2400" dirty="0">
                  <a:solidFill>
                    <a:schemeClr val="tx1"/>
                  </a:solidFill>
                  <a:latin typeface="+mj-lt"/>
                  <a:ea typeface="Cambria"/>
                  <a:cs typeface="Tahoma"/>
                </a:rPr>
                <a:t>as they can frequently </a:t>
              </a:r>
              <a:r>
                <a:rPr lang="en-US" sz="2400" b="1" dirty="0">
                  <a:solidFill>
                    <a:srgbClr val="7030A0"/>
                  </a:solidFill>
                  <a:latin typeface="+mj-lt"/>
                  <a:ea typeface="Cambria"/>
                  <a:cs typeface="Tahoma"/>
                </a:rPr>
                <a:t>block access to memory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42F178-9478-FF73-85F0-60200BF69179}"/>
                </a:ext>
              </a:extLst>
            </p:cNvPr>
            <p:cNvSpPr/>
            <p:nvPr/>
          </p:nvSpPr>
          <p:spPr>
            <a:xfrm>
              <a:off x="-1524002" y="1587997"/>
              <a:ext cx="1723413" cy="418647"/>
            </a:xfrm>
            <a:prstGeom prst="roundRect">
              <a:avLst/>
            </a:prstGeom>
            <a:solidFill>
              <a:srgbClr val="DAD3F9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+mj-lt"/>
                </a:rPr>
                <a:t>Problem</a:t>
              </a:r>
              <a:endParaRPr lang="en-US" sz="2200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B0FD5D-83F0-EF92-36B3-3FDA867B04B2}"/>
              </a:ext>
            </a:extLst>
          </p:cNvPr>
          <p:cNvGrpSpPr/>
          <p:nvPr/>
        </p:nvGrpSpPr>
        <p:grpSpPr>
          <a:xfrm>
            <a:off x="0" y="3840753"/>
            <a:ext cx="12191999" cy="2052047"/>
            <a:chOff x="-1524001" y="3840753"/>
            <a:chExt cx="12191999" cy="20520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4670FF-C4B1-EFC4-5425-C41375E949B2}"/>
                </a:ext>
              </a:extLst>
            </p:cNvPr>
            <p:cNvSpPr/>
            <p:nvPr/>
          </p:nvSpPr>
          <p:spPr>
            <a:xfrm>
              <a:off x="-1524001" y="4050077"/>
              <a:ext cx="12191999" cy="1842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Reduce the performance overhead</a:t>
              </a:r>
              <a:br>
                <a:rPr lang="en-GB" sz="2400" dirty="0">
                  <a:solidFill>
                    <a:schemeClr val="tx1"/>
                  </a:solidFill>
                  <a:latin typeface="+mj-lt"/>
                </a:rPr>
              </a:b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of </a:t>
              </a:r>
              <a:r>
                <a:rPr lang="en-GB" sz="2400" dirty="0" err="1">
                  <a:solidFill>
                    <a:schemeClr val="tx1"/>
                  </a:solidFill>
                  <a:latin typeface="+mj-lt"/>
                </a:rPr>
                <a:t>RowHammer</a:t>
              </a: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 mitigation mechanisms</a:t>
              </a:r>
              <a:br>
                <a:rPr lang="en-GB" sz="2400" dirty="0">
                  <a:solidFill>
                    <a:schemeClr val="tx1"/>
                  </a:solidFill>
                  <a:latin typeface="+mj-lt"/>
                </a:rPr>
              </a:b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by reducing the number of </a:t>
              </a:r>
              <a:r>
                <a:rPr lang="en-GB" sz="2400" dirty="0" err="1">
                  <a:solidFill>
                    <a:schemeClr val="tx1"/>
                  </a:solidFill>
                  <a:latin typeface="+mj-lt"/>
                </a:rPr>
                <a:t>RowHammer</a:t>
              </a:r>
              <a:r>
                <a:rPr lang="en-GB" sz="2400" dirty="0">
                  <a:solidFill>
                    <a:schemeClr val="tx1"/>
                  </a:solidFill>
                  <a:latin typeface="+mj-lt"/>
                </a:rPr>
                <a:t>-preventive actions</a:t>
              </a:r>
            </a:p>
            <a:p>
              <a:pPr algn="ctr"/>
              <a:r>
                <a:rPr lang="en-GB" sz="24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without compromising system robustness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398F51F-F842-7E17-B15B-37F5DE26E62A}"/>
                </a:ext>
              </a:extLst>
            </p:cNvPr>
            <p:cNvSpPr/>
            <p:nvPr/>
          </p:nvSpPr>
          <p:spPr>
            <a:xfrm>
              <a:off x="-1524001" y="3840753"/>
              <a:ext cx="1723413" cy="4186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Goal</a:t>
              </a:r>
              <a:endParaRPr lang="en-US" sz="2200" b="1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5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D8F41-2678-1DB6-CC1A-05B82399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88AE5A-EE38-E049-243F-8332D46A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1AB483-F1BA-A861-6929-D6A35E998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957EE0-2E5A-8DEC-133F-D9BE16C7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FAB7244-366B-A7A2-53CF-2CB2DF2AD7DB}"/>
              </a:ext>
            </a:extLst>
          </p:cNvPr>
          <p:cNvSpPr/>
          <p:nvPr/>
        </p:nvSpPr>
        <p:spPr>
          <a:xfrm>
            <a:off x="0" y="1032559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A02AF9C-229A-DBD5-46A4-81285A9261A7}"/>
              </a:ext>
            </a:extLst>
          </p:cNvPr>
          <p:cNvSpPr/>
          <p:nvPr/>
        </p:nvSpPr>
        <p:spPr>
          <a:xfrm>
            <a:off x="0" y="5238536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2B955B6-9D7F-F8E5-8ADD-AB184A36E397}"/>
              </a:ext>
            </a:extLst>
          </p:cNvPr>
          <p:cNvSpPr/>
          <p:nvPr/>
        </p:nvSpPr>
        <p:spPr>
          <a:xfrm>
            <a:off x="0" y="3135547"/>
            <a:ext cx="12192000" cy="8101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7A12BD44-3F8B-D6CF-3488-D038BD516773}"/>
              </a:ext>
            </a:extLst>
          </p:cNvPr>
          <p:cNvSpPr/>
          <p:nvPr/>
        </p:nvSpPr>
        <p:spPr>
          <a:xfrm>
            <a:off x="0" y="4187041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0948E184-311E-6CE2-663D-CF97AD925C3C}"/>
              </a:ext>
            </a:extLst>
          </p:cNvPr>
          <p:cNvSpPr/>
          <p:nvPr/>
        </p:nvSpPr>
        <p:spPr>
          <a:xfrm>
            <a:off x="11607" y="2084053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9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C7F22-DB7A-26BB-573D-A7BEA902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şlık 1">
            <a:extLst>
              <a:ext uri="{FF2B5EF4-FFF2-40B4-BE49-F238E27FC236}">
                <a16:creationId xmlns:a16="http://schemas.microsoft.com/office/drawing/2014/main" id="{B25FAEF2-7F0A-5E9F-1AC1-7FF83ED4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Key Idea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54FB8-F2FD-2142-7FCD-CB25A977B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1FA4F2E-4418-EA3A-2665-771C40C5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4E56FB-0FB1-926A-A26E-7C999647CCB8}"/>
              </a:ext>
            </a:extLst>
          </p:cNvPr>
          <p:cNvGrpSpPr/>
          <p:nvPr/>
        </p:nvGrpSpPr>
        <p:grpSpPr>
          <a:xfrm>
            <a:off x="4754555" y="3105641"/>
            <a:ext cx="1405132" cy="2328662"/>
            <a:chOff x="3992045" y="3375025"/>
            <a:chExt cx="4232144" cy="130175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577FC94-EA19-614E-A2C9-90551EF90F77}"/>
                </a:ext>
              </a:extLst>
            </p:cNvPr>
            <p:cNvSpPr/>
            <p:nvPr/>
          </p:nvSpPr>
          <p:spPr>
            <a:xfrm>
              <a:off x="4043176" y="3375025"/>
              <a:ext cx="4129883" cy="1301751"/>
            </a:xfrm>
            <a:prstGeom prst="roundRect">
              <a:avLst>
                <a:gd name="adj" fmla="val 4727"/>
              </a:avLst>
            </a:prstGeom>
            <a:solidFill>
              <a:srgbClr val="FFEDFD"/>
            </a:solidFill>
            <a:ln w="28575">
              <a:solidFill>
                <a:srgbClr val="9489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9200E3-0E07-62EF-6B6C-A4DED978BF0C}"/>
                </a:ext>
              </a:extLst>
            </p:cNvPr>
            <p:cNvSpPr txBox="1"/>
            <p:nvPr/>
          </p:nvSpPr>
          <p:spPr>
            <a:xfrm>
              <a:off x="3992045" y="3853159"/>
              <a:ext cx="4232144" cy="3613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4D474C"/>
                  </a:solidFill>
                  <a:latin typeface="+mj-lt"/>
                </a:rPr>
                <a:t>Memory</a:t>
              </a:r>
            </a:p>
            <a:p>
              <a:pPr algn="ctr"/>
              <a:r>
                <a:rPr lang="en-US" b="1" dirty="0">
                  <a:solidFill>
                    <a:srgbClr val="4D474C"/>
                  </a:solidFill>
                  <a:latin typeface="+mj-lt"/>
                </a:rPr>
                <a:t>Controller</a:t>
              </a:r>
            </a:p>
          </p:txBody>
        </p:sp>
      </p:grpSp>
      <p:pic>
        <p:nvPicPr>
          <p:cNvPr id="1028" name="Picture 4" descr="12+ Black And White Emoticons Png">
            <a:extLst>
              <a:ext uri="{FF2B5EF4-FFF2-40B4-BE49-F238E27FC236}">
                <a16:creationId xmlns:a16="http://schemas.microsoft.com/office/drawing/2014/main" id="{C290B4A5-6D01-9554-B8D5-B13246E9E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3405" r="5374" b="12765"/>
          <a:stretch/>
        </p:blipFill>
        <p:spPr bwMode="auto">
          <a:xfrm>
            <a:off x="2336735" y="4682637"/>
            <a:ext cx="715541" cy="6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2F783-0029-54E6-FFA5-D1FDB938F330}"/>
              </a:ext>
            </a:extLst>
          </p:cNvPr>
          <p:cNvGrpSpPr/>
          <p:nvPr/>
        </p:nvGrpSpPr>
        <p:grpSpPr>
          <a:xfrm>
            <a:off x="3362844" y="4646583"/>
            <a:ext cx="891001" cy="760588"/>
            <a:chOff x="2193269" y="2375225"/>
            <a:chExt cx="683851" cy="58340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9A91E7C-4F3B-22D1-18B0-4BEA94F66BC0}"/>
                </a:ext>
              </a:extLst>
            </p:cNvPr>
            <p:cNvSpPr/>
            <p:nvPr/>
          </p:nvSpPr>
          <p:spPr>
            <a:xfrm>
              <a:off x="2239919" y="2375225"/>
              <a:ext cx="590550" cy="583406"/>
            </a:xfrm>
            <a:prstGeom prst="roundRect">
              <a:avLst>
                <a:gd name="adj" fmla="val 13863"/>
              </a:avLst>
            </a:prstGeom>
            <a:solidFill>
              <a:srgbClr val="C0F4C4"/>
            </a:solidFill>
            <a:ln w="28575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2FEF3E-90BD-1E25-C185-FD125602B58E}"/>
                </a:ext>
              </a:extLst>
            </p:cNvPr>
            <p:cNvSpPr txBox="1"/>
            <p:nvPr/>
          </p:nvSpPr>
          <p:spPr>
            <a:xfrm>
              <a:off x="2193269" y="2509688"/>
              <a:ext cx="683851" cy="2832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3D4C3E"/>
                  </a:solidFill>
                  <a:latin typeface="+mj-lt"/>
                </a:rPr>
                <a:t>Core</a:t>
              </a:r>
            </a:p>
          </p:txBody>
        </p:sp>
      </p:grp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0A50BACC-C31E-97F5-4055-0B2F1908C7B6}"/>
              </a:ext>
            </a:extLst>
          </p:cNvPr>
          <p:cNvSpPr/>
          <p:nvPr/>
        </p:nvSpPr>
        <p:spPr>
          <a:xfrm>
            <a:off x="6346192" y="4158348"/>
            <a:ext cx="992767" cy="281232"/>
          </a:xfrm>
          <a:prstGeom prst="leftRightArrow">
            <a:avLst/>
          </a:prstGeom>
          <a:solidFill>
            <a:srgbClr val="FFEDFD"/>
          </a:solidFill>
          <a:ln w="19050">
            <a:solidFill>
              <a:srgbClr val="9489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C329EB5B-CAB5-3BB4-76FA-D8FEAD09F0F3}"/>
              </a:ext>
            </a:extLst>
          </p:cNvPr>
          <p:cNvSpPr/>
          <p:nvPr/>
        </p:nvSpPr>
        <p:spPr>
          <a:xfrm>
            <a:off x="4263330" y="4918919"/>
            <a:ext cx="441635" cy="175260"/>
          </a:xfrm>
          <a:prstGeom prst="leftRightArrow">
            <a:avLst/>
          </a:prstGeom>
          <a:solidFill>
            <a:srgbClr val="C0F4C4"/>
          </a:solidFill>
          <a:ln w="19050">
            <a:solidFill>
              <a:srgbClr val="6C8D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E2E7CE-DAB0-F75A-532F-D18C6EB403D6}"/>
              </a:ext>
            </a:extLst>
          </p:cNvPr>
          <p:cNvGrpSpPr/>
          <p:nvPr/>
        </p:nvGrpSpPr>
        <p:grpSpPr>
          <a:xfrm>
            <a:off x="2165042" y="2767152"/>
            <a:ext cx="2539923" cy="1095880"/>
            <a:chOff x="641041" y="2458928"/>
            <a:chExt cx="2539923" cy="1095880"/>
          </a:xfrm>
        </p:grpSpPr>
        <p:pic>
          <p:nvPicPr>
            <p:cNvPr id="6" name="Picture 2" descr="Hacker - Free security icons">
              <a:extLst>
                <a:ext uri="{FF2B5EF4-FFF2-40B4-BE49-F238E27FC236}">
                  <a16:creationId xmlns:a16="http://schemas.microsoft.com/office/drawing/2014/main" id="{598FABAF-71A7-2396-16A8-9E2AF9046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83" y="2764393"/>
              <a:ext cx="760589" cy="76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ammer - Free Tools and utensils icons">
              <a:extLst>
                <a:ext uri="{FF2B5EF4-FFF2-40B4-BE49-F238E27FC236}">
                  <a16:creationId xmlns:a16="http://schemas.microsoft.com/office/drawing/2014/main" id="{E98E3554-220A-2B82-8775-6E11B0FA2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417" y="2832066"/>
              <a:ext cx="608509" cy="608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75617B-48B1-EBB1-C541-61D4AAF88FF7}"/>
                </a:ext>
              </a:extLst>
            </p:cNvPr>
            <p:cNvGrpSpPr/>
            <p:nvPr/>
          </p:nvGrpSpPr>
          <p:grpSpPr>
            <a:xfrm>
              <a:off x="1842195" y="2794220"/>
              <a:ext cx="891001" cy="760588"/>
              <a:chOff x="2193269" y="2375225"/>
              <a:chExt cx="683851" cy="58340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7C9A9B7-F2BC-54C1-69EF-37D9D4D983EE}"/>
                  </a:ext>
                </a:extLst>
              </p:cNvPr>
              <p:cNvSpPr/>
              <p:nvPr/>
            </p:nvSpPr>
            <p:spPr>
              <a:xfrm>
                <a:off x="2239919" y="2375225"/>
                <a:ext cx="590550" cy="583406"/>
              </a:xfrm>
              <a:prstGeom prst="roundRect">
                <a:avLst>
                  <a:gd name="adj" fmla="val 13863"/>
                </a:avLst>
              </a:prstGeom>
              <a:solidFill>
                <a:srgbClr val="C0F4C4"/>
              </a:solidFill>
              <a:ln w="28575">
                <a:solidFill>
                  <a:srgbClr val="6C8D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2CCC45-4D21-B034-259F-10E247E766F9}"/>
                  </a:ext>
                </a:extLst>
              </p:cNvPr>
              <p:cNvSpPr txBox="1"/>
              <p:nvPr/>
            </p:nvSpPr>
            <p:spPr>
              <a:xfrm>
                <a:off x="2193269" y="2509688"/>
                <a:ext cx="683851" cy="2832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D4C3E"/>
                    </a:solidFill>
                    <a:latin typeface="+mj-lt"/>
                  </a:rPr>
                  <a:t>Core</a:t>
                </a:r>
              </a:p>
            </p:txBody>
          </p:sp>
        </p:grpSp>
        <p:sp>
          <p:nvSpPr>
            <p:cNvPr id="32" name="Arrow: Left-Right 31">
              <a:extLst>
                <a:ext uri="{FF2B5EF4-FFF2-40B4-BE49-F238E27FC236}">
                  <a16:creationId xmlns:a16="http://schemas.microsoft.com/office/drawing/2014/main" id="{5504D636-20E8-2320-6E6A-98156A4F297D}"/>
                </a:ext>
              </a:extLst>
            </p:cNvPr>
            <p:cNvSpPr/>
            <p:nvPr/>
          </p:nvSpPr>
          <p:spPr>
            <a:xfrm>
              <a:off x="2739329" y="3066556"/>
              <a:ext cx="441635" cy="175260"/>
            </a:xfrm>
            <a:prstGeom prst="leftRightArrow">
              <a:avLst/>
            </a:prstGeom>
            <a:solidFill>
              <a:srgbClr val="C0F4C4"/>
            </a:solidFill>
            <a:ln w="19050">
              <a:solidFill>
                <a:srgbClr val="6C8D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E9B396-FE66-599E-EB17-E648A4B30A07}"/>
                </a:ext>
              </a:extLst>
            </p:cNvPr>
            <p:cNvSpPr txBox="1"/>
            <p:nvPr/>
          </p:nvSpPr>
          <p:spPr>
            <a:xfrm>
              <a:off x="641041" y="2458928"/>
              <a:ext cx="1019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Attacker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35D06C1-7E69-70CF-3CD6-FF97DEB5112B}"/>
              </a:ext>
            </a:extLst>
          </p:cNvPr>
          <p:cNvSpPr txBox="1"/>
          <p:nvPr/>
        </p:nvSpPr>
        <p:spPr>
          <a:xfrm>
            <a:off x="2354713" y="4374944"/>
            <a:ext cx="64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User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06955D-7438-4585-4D8F-A9BAE8705D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7422903" y="3586791"/>
            <a:ext cx="3041528" cy="1396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F959D-8929-9C67-A035-AB7CAED630EC}"/>
              </a:ext>
            </a:extLst>
          </p:cNvPr>
          <p:cNvSpPr txBox="1"/>
          <p:nvPr/>
        </p:nvSpPr>
        <p:spPr>
          <a:xfrm>
            <a:off x="1791394" y="1158520"/>
            <a:ext cx="862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Detect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slow down </a:t>
            </a:r>
            <a:r>
              <a:rPr lang="en-US" sz="2400" dirty="0">
                <a:latin typeface="+mj-lt"/>
              </a:rPr>
              <a:t>the memory accesses of threads</a:t>
            </a:r>
          </a:p>
          <a:p>
            <a:pPr algn="ctr"/>
            <a:r>
              <a:rPr lang="en-US" sz="2400" dirty="0">
                <a:latin typeface="+mj-lt"/>
              </a:rPr>
              <a:t>that trigger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many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-preventive actions</a:t>
            </a:r>
          </a:p>
        </p:txBody>
      </p:sp>
      <p:pic>
        <p:nvPicPr>
          <p:cNvPr id="7" name="Picture 6" descr="Smiley Face Digital Download SVG PNG JPG Dxf Ai Pdf - Etsy">
            <a:extLst>
              <a:ext uri="{FF2B5EF4-FFF2-40B4-BE49-F238E27FC236}">
                <a16:creationId xmlns:a16="http://schemas.microsoft.com/office/drawing/2014/main" id="{4DFCB53D-8686-5893-653D-470E96479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507" r="15686" b="21955"/>
          <a:stretch/>
        </p:blipFill>
        <p:spPr bwMode="auto">
          <a:xfrm>
            <a:off x="2342832" y="4682637"/>
            <a:ext cx="715506" cy="7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rison Bars PNG Transparent Images Free Download | Vector Files | Pngtree">
            <a:extLst>
              <a:ext uri="{FF2B5EF4-FFF2-40B4-BE49-F238E27FC236}">
                <a16:creationId xmlns:a16="http://schemas.microsoft.com/office/drawing/2014/main" id="{0B1B25F3-BCB3-8B4E-E989-AF93FA5C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28" y="3083853"/>
            <a:ext cx="1095635" cy="82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me - Free technology icons">
            <a:extLst>
              <a:ext uri="{FF2B5EF4-FFF2-40B4-BE49-F238E27FC236}">
                <a16:creationId xmlns:a16="http://schemas.microsoft.com/office/drawing/2014/main" id="{883994F1-EBF8-074F-DB60-5ED2FCAD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60" y="2481810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021B1-80B8-9F77-C59E-954C4A2A490C}"/>
              </a:ext>
            </a:extLst>
          </p:cNvPr>
          <p:cNvGrpSpPr/>
          <p:nvPr/>
        </p:nvGrpSpPr>
        <p:grpSpPr>
          <a:xfrm>
            <a:off x="1961986" y="2454449"/>
            <a:ext cx="4997614" cy="1504035"/>
            <a:chOff x="437986" y="2454448"/>
            <a:chExt cx="4997614" cy="15040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DAAA5C-A677-CA6B-55AB-F5267B87840D}"/>
                </a:ext>
              </a:extLst>
            </p:cNvPr>
            <p:cNvSpPr/>
            <p:nvPr/>
          </p:nvSpPr>
          <p:spPr>
            <a:xfrm>
              <a:off x="437986" y="2454448"/>
              <a:ext cx="1504035" cy="150403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FDAEEC7-4769-874A-1C41-0C0FFDD0645D}"/>
                </a:ext>
              </a:extLst>
            </p:cNvPr>
            <p:cNvCxnSpPr/>
            <p:nvPr/>
          </p:nvCxnSpPr>
          <p:spPr>
            <a:xfrm flipH="1">
              <a:off x="1952181" y="2753360"/>
              <a:ext cx="1105979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04568A-37C5-670C-BF13-B92F77BE88FC}"/>
                </a:ext>
              </a:extLst>
            </p:cNvPr>
            <p:cNvSpPr txBox="1"/>
            <p:nvPr/>
          </p:nvSpPr>
          <p:spPr>
            <a:xfrm>
              <a:off x="3125157" y="2528054"/>
              <a:ext cx="2310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Suspect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6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85EBE-93FE-5980-32A0-E81866B6C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şlık 1">
            <a:extLst>
              <a:ext uri="{FF2B5EF4-FFF2-40B4-BE49-F238E27FC236}">
                <a16:creationId xmlns:a16="http://schemas.microsoft.com/office/drawing/2014/main" id="{443C3254-94BC-06F2-BB7F-26BF5E3D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BreakHammer: Overview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2B02C4DA-A6B1-86D7-2789-A324C995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137F24-38AD-55AB-3376-68548D32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CEBA96-34F9-94BD-EBD8-DA50B8FC76A2}"/>
              </a:ext>
            </a:extLst>
          </p:cNvPr>
          <p:cNvGrpSpPr/>
          <p:nvPr/>
        </p:nvGrpSpPr>
        <p:grpSpPr>
          <a:xfrm>
            <a:off x="1884315" y="831708"/>
            <a:ext cx="8255726" cy="1018840"/>
            <a:chOff x="360315" y="831708"/>
            <a:chExt cx="8255726" cy="101884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A8E38EF-937B-BB22-0069-5802D6D201F7}"/>
                </a:ext>
              </a:extLst>
            </p:cNvPr>
            <p:cNvCxnSpPr/>
            <p:nvPr/>
          </p:nvCxnSpPr>
          <p:spPr>
            <a:xfrm>
              <a:off x="360315" y="1596975"/>
              <a:ext cx="82557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B33051-34E7-DA02-07D4-24F4ED7A05C8}"/>
                </a:ext>
              </a:extLst>
            </p:cNvPr>
            <p:cNvSpPr txBox="1"/>
            <p:nvPr/>
          </p:nvSpPr>
          <p:spPr>
            <a:xfrm>
              <a:off x="3238590" y="831708"/>
              <a:ext cx="2666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Execution Timeline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71423D-5E64-3F2B-7E8A-6B130E2E1798}"/>
                </a:ext>
              </a:extLst>
            </p:cNvPr>
            <p:cNvSpPr txBox="1"/>
            <p:nvPr/>
          </p:nvSpPr>
          <p:spPr>
            <a:xfrm>
              <a:off x="736089" y="1219938"/>
              <a:ext cx="262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DD64ED-B5E0-8196-D9CC-08031760E051}"/>
                </a:ext>
              </a:extLst>
            </p:cNvPr>
            <p:cNvSpPr txBox="1"/>
            <p:nvPr/>
          </p:nvSpPr>
          <p:spPr>
            <a:xfrm>
              <a:off x="3381583" y="1222224"/>
              <a:ext cx="241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764C2F-4EA0-9876-C576-3A184FC197F1}"/>
                </a:ext>
              </a:extLst>
            </p:cNvPr>
            <p:cNvSpPr txBox="1"/>
            <p:nvPr/>
          </p:nvSpPr>
          <p:spPr>
            <a:xfrm>
              <a:off x="5820801" y="1225176"/>
              <a:ext cx="24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3CEAD160-FA32-533E-8F6A-788138946601}"/>
                </a:ext>
              </a:extLst>
            </p:cNvPr>
            <p:cNvGrpSpPr/>
            <p:nvPr/>
          </p:nvGrpSpPr>
          <p:grpSpPr>
            <a:xfrm>
              <a:off x="736090" y="1336790"/>
              <a:ext cx="7504176" cy="513758"/>
              <a:chOff x="730717" y="5582220"/>
              <a:chExt cx="7504176" cy="51375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05E7617-4598-595D-1641-6955DE271F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93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0A673BD9-8E93-AB11-20CC-5479B7660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671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E0B42EA0-D75F-77B9-B72B-8AD0730CF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742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D0F74794-645A-DBF5-2CF3-ED2CAD8D0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17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D9D8B528-AE8D-2598-F53B-BF1F7E1AC475}"/>
              </a:ext>
            </a:extLst>
          </p:cNvPr>
          <p:cNvGrpSpPr/>
          <p:nvPr/>
        </p:nvGrpSpPr>
        <p:grpSpPr>
          <a:xfrm>
            <a:off x="1381749" y="1821165"/>
            <a:ext cx="9226838" cy="1228881"/>
            <a:chOff x="-142251" y="1821164"/>
            <a:chExt cx="9226838" cy="122888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C54805C-BEA5-977A-0145-7EB03D392478}"/>
                </a:ext>
              </a:extLst>
            </p:cNvPr>
            <p:cNvCxnSpPr/>
            <p:nvPr/>
          </p:nvCxnSpPr>
          <p:spPr>
            <a:xfrm>
              <a:off x="62439" y="2069880"/>
              <a:ext cx="9020601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C29673-A9CB-F1F7-E9C6-F1C08FC06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" y="1821164"/>
              <a:ext cx="3304013" cy="24126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BF73D64-0582-7696-6D03-B5059F6CDB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801" y="1840836"/>
              <a:ext cx="3227243" cy="2256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DFB69742-C382-186A-B517-991CCAF8B6B1}"/>
                </a:ext>
              </a:extLst>
            </p:cNvPr>
            <p:cNvGrpSpPr/>
            <p:nvPr/>
          </p:nvGrpSpPr>
          <p:grpSpPr>
            <a:xfrm>
              <a:off x="914400" y="2642177"/>
              <a:ext cx="8170187" cy="369332"/>
              <a:chOff x="922148" y="5417382"/>
              <a:chExt cx="8170187" cy="369332"/>
            </a:xfrm>
          </p:grpSpPr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E448CC6E-23E5-0883-8F25-C0C955567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148" y="5621449"/>
                <a:ext cx="7559040" cy="0"/>
              </a:xfrm>
              <a:prstGeom prst="straightConnector1">
                <a:avLst/>
              </a:prstGeom>
              <a:ln w="57150">
                <a:solidFill>
                  <a:srgbClr val="172C5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F5BD2AFC-44C5-4F3E-D8E7-A55C54A8D3F6}"/>
                  </a:ext>
                </a:extLst>
              </p:cNvPr>
              <p:cNvSpPr txBox="1"/>
              <p:nvPr/>
            </p:nvSpPr>
            <p:spPr>
              <a:xfrm>
                <a:off x="8423562" y="5417382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72C51"/>
                    </a:solidFill>
                    <a:latin typeface="+mj-lt"/>
                  </a:rPr>
                  <a:t>Time</a:t>
                </a:r>
              </a:p>
            </p:txBody>
          </p:sp>
        </p:grpSp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2EC7572C-A100-66F4-3A3F-B98966B75ACD}"/>
                </a:ext>
              </a:extLst>
            </p:cNvPr>
            <p:cNvSpPr/>
            <p:nvPr/>
          </p:nvSpPr>
          <p:spPr>
            <a:xfrm>
              <a:off x="5862085" y="2607431"/>
              <a:ext cx="59554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AD0F282D-2A3E-61B1-7F14-D47B10B9989B}"/>
                </a:ext>
              </a:extLst>
            </p:cNvPr>
            <p:cNvSpPr/>
            <p:nvPr/>
          </p:nvSpPr>
          <p:spPr>
            <a:xfrm>
              <a:off x="2942816" y="2606815"/>
              <a:ext cx="595546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T4</a:t>
              </a:r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FD3077E4-8811-AD9A-7AB8-5963DB46B02E}"/>
                </a:ext>
              </a:extLst>
            </p:cNvPr>
            <p:cNvSpPr/>
            <p:nvPr/>
          </p:nvSpPr>
          <p:spPr>
            <a:xfrm>
              <a:off x="4397166" y="2611895"/>
              <a:ext cx="595545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8C4078"/>
                  </a:solidFill>
                  <a:latin typeface="+mj-lt"/>
                </a:rPr>
                <a:t>T4</a:t>
              </a:r>
            </a:p>
          </p:txBody>
        </p:sp>
        <p:sp>
          <p:nvSpPr>
            <p:cNvPr id="1057" name="Rectangle: Rounded Corners 1056">
              <a:extLst>
                <a:ext uri="{FF2B5EF4-FFF2-40B4-BE49-F238E27FC236}">
                  <a16:creationId xmlns:a16="http://schemas.microsoft.com/office/drawing/2014/main" id="{1749A87F-8493-D2D3-C21D-2923E8AE4511}"/>
                </a:ext>
              </a:extLst>
            </p:cNvPr>
            <p:cNvSpPr/>
            <p:nvPr/>
          </p:nvSpPr>
          <p:spPr>
            <a:xfrm>
              <a:off x="3670923" y="2611895"/>
              <a:ext cx="595546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843C0C"/>
                  </a:solidFill>
                  <a:latin typeface="+mj-lt"/>
                </a:rPr>
                <a:t>T2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438B3F5E-FA22-61AF-97C9-F69391071F03}"/>
                </a:ext>
              </a:extLst>
            </p:cNvPr>
            <p:cNvSpPr/>
            <p:nvPr/>
          </p:nvSpPr>
          <p:spPr>
            <a:xfrm>
              <a:off x="6588327" y="2611895"/>
              <a:ext cx="595546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T4</a:t>
              </a:r>
            </a:p>
          </p:txBody>
        </p:sp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1AE3D0EE-8338-82E5-FD31-A635FE7AC938}"/>
                </a:ext>
              </a:extLst>
            </p:cNvPr>
            <p:cNvGrpSpPr/>
            <p:nvPr/>
          </p:nvGrpSpPr>
          <p:grpSpPr>
            <a:xfrm>
              <a:off x="3780334" y="2081801"/>
              <a:ext cx="3292185" cy="966543"/>
              <a:chOff x="-116948" y="4868867"/>
              <a:chExt cx="3292185" cy="966543"/>
            </a:xfrm>
          </p:grpSpPr>
          <p:sp>
            <p:nvSpPr>
              <p:cNvPr id="1060" name="Rectangle: Rounded Corners 1059">
                <a:extLst>
                  <a:ext uri="{FF2B5EF4-FFF2-40B4-BE49-F238E27FC236}">
                    <a16:creationId xmlns:a16="http://schemas.microsoft.com/office/drawing/2014/main" id="{0C9A7C05-5D3B-1B94-7031-BC37DFA0D4F5}"/>
                  </a:ext>
                </a:extLst>
              </p:cNvPr>
              <p:cNvSpPr/>
              <p:nvPr/>
            </p:nvSpPr>
            <p:spPr>
              <a:xfrm>
                <a:off x="1231373" y="5397260"/>
                <a:ext cx="595545" cy="438150"/>
              </a:xfrm>
              <a:prstGeom prst="roundRect">
                <a:avLst/>
              </a:prstGeom>
              <a:solidFill>
                <a:srgbClr val="ABC9EA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DEDD8D34-E759-E6E1-A19B-FA931CB52A84}"/>
                  </a:ext>
                </a:extLst>
              </p:cNvPr>
              <p:cNvGrpSpPr/>
              <p:nvPr/>
            </p:nvGrpSpPr>
            <p:grpSpPr>
              <a:xfrm>
                <a:off x="-116948" y="4868867"/>
                <a:ext cx="3292185" cy="519156"/>
                <a:chOff x="-116948" y="4980627"/>
                <a:chExt cx="3292185" cy="519156"/>
              </a:xfrm>
            </p:grpSpPr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EFFC7587-8756-626D-6378-73857E64C50F}"/>
                    </a:ext>
                  </a:extLst>
                </p:cNvPr>
                <p:cNvSpPr txBox="1"/>
                <p:nvPr/>
              </p:nvSpPr>
              <p:spPr>
                <a:xfrm>
                  <a:off x="-116948" y="4980627"/>
                  <a:ext cx="32921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222A35"/>
                      </a:solidFill>
                      <a:latin typeface="+mj-lt"/>
                    </a:rPr>
                    <a:t>Thread 1’s Row Activations</a:t>
                  </a:r>
                </a:p>
              </p:txBody>
            </p:sp>
            <p:cxnSp>
              <p:nvCxnSpPr>
                <p:cNvPr id="1063" name="Straight Arrow Connector 1062">
                  <a:extLst>
                    <a:ext uri="{FF2B5EF4-FFF2-40B4-BE49-F238E27FC236}">
                      <a16:creationId xmlns:a16="http://schemas.microsoft.com/office/drawing/2014/main" id="{99664EB1-65A1-0AD0-7260-56094FD869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9145" y="5275594"/>
                  <a:ext cx="1" cy="224189"/>
                </a:xfrm>
                <a:prstGeom prst="straightConnector1">
                  <a:avLst/>
                </a:prstGeom>
                <a:ln w="28575">
                  <a:solidFill>
                    <a:srgbClr val="222A35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A75AD722-892F-E684-A906-A4FF6285BB68}"/>
                </a:ext>
              </a:extLst>
            </p:cNvPr>
            <p:cNvGrpSpPr/>
            <p:nvPr/>
          </p:nvGrpSpPr>
          <p:grpSpPr>
            <a:xfrm>
              <a:off x="-142251" y="2074958"/>
              <a:ext cx="3681078" cy="968007"/>
              <a:chOff x="5609279" y="4867403"/>
              <a:chExt cx="3681078" cy="968007"/>
            </a:xfrm>
          </p:grpSpPr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38060DA6-B9B0-EACC-D450-CA190014E84C}"/>
                  </a:ext>
                </a:extLst>
              </p:cNvPr>
              <p:cNvSpPr/>
              <p:nvPr/>
            </p:nvSpPr>
            <p:spPr>
              <a:xfrm>
                <a:off x="6959741" y="5397260"/>
                <a:ext cx="851346" cy="438150"/>
              </a:xfrm>
              <a:prstGeom prst="roundRect">
                <a:avLst/>
              </a:prstGeom>
              <a:solidFill>
                <a:srgbClr val="AE78D6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REF</a:t>
                </a:r>
                <a:r>
                  <a:rPr lang="en-US" sz="2200" b="1" baseline="-25000" dirty="0">
                    <a:solidFill>
                      <a:schemeClr val="bg1"/>
                    </a:solidFill>
                    <a:latin typeface="+mj-lt"/>
                  </a:rPr>
                  <a:t>P</a:t>
                </a:r>
                <a:endParaRPr lang="en-US" sz="2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5335C2BD-2ADA-69B2-A573-59F5CEE38DEE}"/>
                  </a:ext>
                </a:extLst>
              </p:cNvPr>
              <p:cNvGrpSpPr/>
              <p:nvPr/>
            </p:nvGrpSpPr>
            <p:grpSpPr>
              <a:xfrm>
                <a:off x="5609279" y="4867403"/>
                <a:ext cx="3681078" cy="526716"/>
                <a:chOff x="5609279" y="4999483"/>
                <a:chExt cx="3681078" cy="526716"/>
              </a:xfrm>
            </p:grpSpPr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9AA1C7F-2DD2-A597-C069-9DC988C8A306}"/>
                    </a:ext>
                  </a:extLst>
                </p:cNvPr>
                <p:cNvSpPr txBox="1"/>
                <p:nvPr/>
              </p:nvSpPr>
              <p:spPr>
                <a:xfrm>
                  <a:off x="5609279" y="4999483"/>
                  <a:ext cx="3681078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rgbClr val="222A35"/>
                      </a:solidFill>
                      <a:latin typeface="+mj-lt"/>
                    </a:rPr>
                    <a:t>RowHammer</a:t>
                  </a:r>
                  <a:r>
                    <a:rPr lang="en-US" b="1" dirty="0">
                      <a:solidFill>
                        <a:srgbClr val="222A35"/>
                      </a:solidFill>
                      <a:latin typeface="+mj-lt"/>
                    </a:rPr>
                    <a:t>-Preventive Action</a:t>
                  </a:r>
                </a:p>
              </p:txBody>
            </p:sp>
            <p:cxnSp>
              <p:nvCxnSpPr>
                <p:cNvPr id="1068" name="Straight Arrow Connector 1067">
                  <a:extLst>
                    <a:ext uri="{FF2B5EF4-FFF2-40B4-BE49-F238E27FC236}">
                      <a16:creationId xmlns:a16="http://schemas.microsoft.com/office/drawing/2014/main" id="{EB5B899A-8DF3-62A5-D137-BE10FE21E2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2213" y="5302010"/>
                  <a:ext cx="0" cy="224189"/>
                </a:xfrm>
                <a:prstGeom prst="straightConnector1">
                  <a:avLst/>
                </a:prstGeom>
                <a:ln w="28575">
                  <a:solidFill>
                    <a:srgbClr val="222A35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844BC2E0-FA2B-D55D-B2A2-3D41CDCD2B85}"/>
                </a:ext>
              </a:extLst>
            </p:cNvPr>
            <p:cNvSpPr/>
            <p:nvPr/>
          </p:nvSpPr>
          <p:spPr>
            <a:xfrm>
              <a:off x="2202646" y="260224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091" name="Rectangle: Rounded Corners 1090">
              <a:extLst>
                <a:ext uri="{FF2B5EF4-FFF2-40B4-BE49-F238E27FC236}">
                  <a16:creationId xmlns:a16="http://schemas.microsoft.com/office/drawing/2014/main" id="{8F69CEE5-38FA-3CF8-D546-1FA72773CB59}"/>
                </a:ext>
              </a:extLst>
            </p:cNvPr>
            <p:cNvSpPr/>
            <p:nvPr/>
          </p:nvSpPr>
          <p:spPr>
            <a:xfrm>
              <a:off x="7310201" y="2603257"/>
              <a:ext cx="851341" cy="438150"/>
            </a:xfrm>
            <a:prstGeom prst="roundRect">
              <a:avLst/>
            </a:prstGeom>
            <a:solidFill>
              <a:srgbClr val="AE78D6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A5209328-CD57-BE72-9579-79E692A04D62}"/>
              </a:ext>
            </a:extLst>
          </p:cNvPr>
          <p:cNvGrpSpPr/>
          <p:nvPr/>
        </p:nvGrpSpPr>
        <p:grpSpPr>
          <a:xfrm>
            <a:off x="1662918" y="3052235"/>
            <a:ext cx="8022624" cy="3425314"/>
            <a:chOff x="138918" y="3052235"/>
            <a:chExt cx="8022624" cy="3425314"/>
          </a:xfrm>
        </p:grpSpPr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4B82B127-8B7D-0F95-DCBC-B33640D33B82}"/>
                </a:ext>
              </a:extLst>
            </p:cNvPr>
            <p:cNvSpPr/>
            <p:nvPr/>
          </p:nvSpPr>
          <p:spPr>
            <a:xfrm rot="5400000" flipH="1">
              <a:off x="5104732" y="145069"/>
              <a:ext cx="149643" cy="5963976"/>
            </a:xfrm>
            <a:prstGeom prst="leftBracket">
              <a:avLst>
                <a:gd name="adj" fmla="val 1020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034C9051-1DA6-3B11-3BEC-17CA56291845}"/>
                </a:ext>
              </a:extLst>
            </p:cNvPr>
            <p:cNvGrpSpPr/>
            <p:nvPr/>
          </p:nvGrpSpPr>
          <p:grpSpPr>
            <a:xfrm>
              <a:off x="138918" y="3274812"/>
              <a:ext cx="2601225" cy="3202737"/>
              <a:chOff x="138918" y="3274812"/>
              <a:chExt cx="2601225" cy="3202737"/>
            </a:xfrm>
          </p:grpSpPr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D0F3B73B-BE5F-BB5C-830B-36E12102A1CE}"/>
                  </a:ext>
                </a:extLst>
              </p:cNvPr>
              <p:cNvSpPr/>
              <p:nvPr/>
            </p:nvSpPr>
            <p:spPr>
              <a:xfrm>
                <a:off x="166342" y="383097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F6876F96-28FA-88F4-D8A5-3C281CC687B1}"/>
                  </a:ext>
                </a:extLst>
              </p:cNvPr>
              <p:cNvSpPr/>
              <p:nvPr/>
            </p:nvSpPr>
            <p:spPr>
              <a:xfrm rot="5400000">
                <a:off x="2272484" y="3353648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013B64E-D4AD-0B4F-9123-3617C160B254}"/>
                  </a:ext>
                </a:extLst>
              </p:cNvPr>
              <p:cNvGrpSpPr/>
              <p:nvPr/>
            </p:nvGrpSpPr>
            <p:grpSpPr>
              <a:xfrm>
                <a:off x="335554" y="4086297"/>
                <a:ext cx="2207954" cy="1424990"/>
                <a:chOff x="327294" y="4489470"/>
                <a:chExt cx="2207954" cy="142499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A38A187-C7EB-E6FB-14DD-F592924BD626}"/>
                    </a:ext>
                  </a:extLst>
                </p:cNvPr>
                <p:cNvSpPr/>
                <p:nvPr/>
              </p:nvSpPr>
              <p:spPr>
                <a:xfrm>
                  <a:off x="327294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Thread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0546E3C-4C10-4C42-D057-859EA0F917C1}"/>
                    </a:ext>
                  </a:extLst>
                </p:cNvPr>
                <p:cNvSpPr/>
                <p:nvPr/>
              </p:nvSpPr>
              <p:spPr>
                <a:xfrm>
                  <a:off x="1447763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Score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FA2E253-30D9-D85F-C767-30EFCA8799BC}"/>
                    </a:ext>
                  </a:extLst>
                </p:cNvPr>
                <p:cNvSpPr/>
                <p:nvPr/>
              </p:nvSpPr>
              <p:spPr>
                <a:xfrm>
                  <a:off x="327294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T1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EB546FB-B785-B871-9BB1-81A01AD18538}"/>
                    </a:ext>
                  </a:extLst>
                </p:cNvPr>
                <p:cNvSpPr/>
                <p:nvPr/>
              </p:nvSpPr>
              <p:spPr>
                <a:xfrm>
                  <a:off x="327294" y="5137926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T2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5EB4DFD-8137-DD59-A0FF-88959BDD79EA}"/>
                    </a:ext>
                  </a:extLst>
                </p:cNvPr>
                <p:cNvSpPr/>
                <p:nvPr/>
              </p:nvSpPr>
              <p:spPr>
                <a:xfrm>
                  <a:off x="327294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T3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C3B7CF7-586D-038C-359F-3DFA264F6FE6}"/>
                    </a:ext>
                  </a:extLst>
                </p:cNvPr>
                <p:cNvSpPr/>
                <p:nvPr/>
              </p:nvSpPr>
              <p:spPr>
                <a:xfrm>
                  <a:off x="327294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T4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79F0E28-3C9E-317D-E85A-4608D4C3F1F0}"/>
                    </a:ext>
                  </a:extLst>
                </p:cNvPr>
                <p:cNvSpPr/>
                <p:nvPr/>
              </p:nvSpPr>
              <p:spPr>
                <a:xfrm>
                  <a:off x="1447763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10 ↑↑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24F7475-01AB-3511-2C28-5BEEDA1AF482}"/>
                    </a:ext>
                  </a:extLst>
                </p:cNvPr>
                <p:cNvSpPr/>
                <p:nvPr/>
              </p:nvSpPr>
              <p:spPr>
                <a:xfrm>
                  <a:off x="1447763" y="5136553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2 ↑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F64D56C-1BC3-AB19-7253-BBC7B8F0E65F}"/>
                    </a:ext>
                  </a:extLst>
                </p:cNvPr>
                <p:cNvSpPr/>
                <p:nvPr/>
              </p:nvSpPr>
              <p:spPr>
                <a:xfrm>
                  <a:off x="1447763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3 ↑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D0E15FC-D809-5DB6-3306-824216B31199}"/>
                    </a:ext>
                  </a:extLst>
                </p:cNvPr>
                <p:cNvSpPr/>
                <p:nvPr/>
              </p:nvSpPr>
              <p:spPr>
                <a:xfrm>
                  <a:off x="1447763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  50 ↑↑↑</a:t>
                  </a:r>
                </a:p>
              </p:txBody>
            </p:sp>
          </p:grp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03CADD5E-FBFD-185D-24A9-EE5C6571C507}"/>
                  </a:ext>
                </a:extLst>
              </p:cNvPr>
              <p:cNvSpPr txBox="1"/>
              <p:nvPr/>
            </p:nvSpPr>
            <p:spPr>
              <a:xfrm>
                <a:off x="138918" y="5831218"/>
                <a:ext cx="26012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Observing </a:t>
                </a:r>
                <a:r>
                  <a:rPr lang="en-US" b="1" dirty="0" err="1">
                    <a:latin typeface="+mj-lt"/>
                  </a:rPr>
                  <a:t>RowHammer</a:t>
                </a:r>
                <a:r>
                  <a:rPr lang="en-US" b="1" dirty="0">
                    <a:latin typeface="+mj-lt"/>
                  </a:rPr>
                  <a:t>-</a:t>
                </a:r>
              </a:p>
              <a:p>
                <a:pPr algn="ctr"/>
                <a:r>
                  <a:rPr lang="en-US" b="1" dirty="0">
                    <a:latin typeface="+mj-lt"/>
                  </a:rPr>
                  <a:t>Preventive Actions</a:t>
                </a:r>
              </a:p>
            </p:txBody>
          </p:sp>
        </p:grp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DD4F0AAA-DC56-120B-D300-CB6453877DD2}"/>
              </a:ext>
            </a:extLst>
          </p:cNvPr>
          <p:cNvGrpSpPr/>
          <p:nvPr/>
        </p:nvGrpSpPr>
        <p:grpSpPr>
          <a:xfrm>
            <a:off x="4317895" y="3820816"/>
            <a:ext cx="3249653" cy="2379735"/>
            <a:chOff x="2793894" y="3820815"/>
            <a:chExt cx="3249653" cy="2379735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1D43CAF9-EF17-867B-50E0-2B74E2B237FD}"/>
                </a:ext>
              </a:extLst>
            </p:cNvPr>
            <p:cNvGrpSpPr/>
            <p:nvPr/>
          </p:nvGrpSpPr>
          <p:grpSpPr>
            <a:xfrm>
              <a:off x="2793894" y="3820815"/>
              <a:ext cx="3107972" cy="1941300"/>
              <a:chOff x="2793894" y="3820815"/>
              <a:chExt cx="3107972" cy="1941300"/>
            </a:xfrm>
          </p:grpSpPr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A2C2C58C-5D01-1998-B774-A8695E474FA7}"/>
                  </a:ext>
                </a:extLst>
              </p:cNvPr>
              <p:cNvSpPr/>
              <p:nvPr/>
            </p:nvSpPr>
            <p:spPr>
              <a:xfrm>
                <a:off x="3297518" y="382081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BC4FD660-3A0D-0A90-EB99-4D64F4AE6A41}"/>
                  </a:ext>
                </a:extLst>
              </p:cNvPr>
              <p:cNvSpPr/>
              <p:nvPr/>
            </p:nvSpPr>
            <p:spPr>
              <a:xfrm>
                <a:off x="2793894" y="4647740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724EF99-3DEB-D938-7A5E-D4CBD72781DC}"/>
                  </a:ext>
                </a:extLst>
              </p:cNvPr>
              <p:cNvSpPr/>
              <p:nvPr/>
            </p:nvSpPr>
            <p:spPr>
              <a:xfrm>
                <a:off x="3493110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05DD00A-90A6-FC7F-E7AE-69F8F705D114}"/>
                  </a:ext>
                </a:extLst>
              </p:cNvPr>
              <p:cNvSpPr/>
              <p:nvPr/>
            </p:nvSpPr>
            <p:spPr>
              <a:xfrm>
                <a:off x="4045769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1D1DE54-10CF-4EE3-6676-15AB1B55E4B8}"/>
                  </a:ext>
                </a:extLst>
              </p:cNvPr>
              <p:cNvSpPr/>
              <p:nvPr/>
            </p:nvSpPr>
            <p:spPr>
              <a:xfrm>
                <a:off x="4598428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FC27EDB-7069-0A02-E57C-AE03613484BD}"/>
                  </a:ext>
                </a:extLst>
              </p:cNvPr>
              <p:cNvSpPr/>
              <p:nvPr/>
            </p:nvSpPr>
            <p:spPr>
              <a:xfrm>
                <a:off x="5151088" y="4568555"/>
                <a:ext cx="495098" cy="281324"/>
              </a:xfrm>
              <a:prstGeom prst="rect">
                <a:avLst/>
              </a:prstGeom>
              <a:solidFill>
                <a:srgbClr val="F3ABA8"/>
              </a:solidFill>
              <a:ln w="28575">
                <a:solidFill>
                  <a:srgbClr val="6E2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E206A"/>
                    </a:solidFill>
                    <a:latin typeface="+mj-lt"/>
                  </a:rPr>
                  <a:t>T4</a:t>
                </a:r>
              </a:p>
            </p:txBody>
          </p:sp>
          <p:pic>
            <p:nvPicPr>
              <p:cNvPr id="3" name="Image 30" descr=" ">
                <a:extLst>
                  <a:ext uri="{FF2B5EF4-FFF2-40B4-BE49-F238E27FC236}">
                    <a16:creationId xmlns:a16="http://schemas.microsoft.com/office/drawing/2014/main" id="{4AF19BAD-26CC-6CCE-AEAC-64CE4B31E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36557" y="3970987"/>
                <a:ext cx="468299" cy="468333"/>
              </a:xfrm>
              <a:prstGeom prst="rect">
                <a:avLst/>
              </a:prstGeom>
            </p:spPr>
          </p:pic>
          <p:pic>
            <p:nvPicPr>
              <p:cNvPr id="11" name="Picture 10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8E11CA8B-9ACC-61AD-6E93-088BD365C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820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461B3025-FAB0-96C7-10C0-E346BEE2B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1697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3" name="Picture 12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8C59DA33-6A35-2A21-383A-D7F5F9479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56" y="499131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4" name="Picture 2" descr="Hacker - Free security icons">
                <a:extLst>
                  <a:ext uri="{FF2B5EF4-FFF2-40B4-BE49-F238E27FC236}">
                    <a16:creationId xmlns:a16="http://schemas.microsoft.com/office/drawing/2014/main" id="{29E27300-83CB-9A26-BC56-62E97DF6C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015" y="4981010"/>
                <a:ext cx="426828" cy="426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63381B-5448-3B7D-1F35-884C5FFC5117}"/>
                  </a:ext>
                </a:extLst>
              </p:cNvPr>
              <p:cNvSpPr txBox="1"/>
              <p:nvPr/>
            </p:nvSpPr>
            <p:spPr>
              <a:xfrm>
                <a:off x="4901271" y="5363739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Suspect</a:t>
                </a: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699D8EF6-96CD-5F1F-19DC-4E8EC580B645}"/>
                </a:ext>
              </a:extLst>
            </p:cNvPr>
            <p:cNvSpPr txBox="1"/>
            <p:nvPr/>
          </p:nvSpPr>
          <p:spPr>
            <a:xfrm>
              <a:off x="3138521" y="5831218"/>
              <a:ext cx="2905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Identifying Suspect Threads</a:t>
              </a: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495AC683-37A0-381B-AD4B-CCCC7BEE4EAA}"/>
              </a:ext>
            </a:extLst>
          </p:cNvPr>
          <p:cNvGrpSpPr/>
          <p:nvPr/>
        </p:nvGrpSpPr>
        <p:grpSpPr>
          <a:xfrm>
            <a:off x="7466083" y="3829551"/>
            <a:ext cx="3074988" cy="2647998"/>
            <a:chOff x="5942083" y="3829551"/>
            <a:chExt cx="3074988" cy="2647998"/>
          </a:xfrm>
        </p:grpSpPr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3F2808D1-7FFE-DDFC-D4A2-C314C4A255F8}"/>
                </a:ext>
              </a:extLst>
            </p:cNvPr>
            <p:cNvSpPr/>
            <p:nvPr/>
          </p:nvSpPr>
          <p:spPr>
            <a:xfrm>
              <a:off x="6470693" y="3829551"/>
              <a:ext cx="2546378" cy="1941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E2E5612-2AF3-7CE9-A4D5-80353D6F6ADD}"/>
                </a:ext>
              </a:extLst>
            </p:cNvPr>
            <p:cNvSpPr/>
            <p:nvPr/>
          </p:nvSpPr>
          <p:spPr>
            <a:xfrm>
              <a:off x="5942083" y="4647739"/>
              <a:ext cx="435548" cy="27787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pic>
          <p:nvPicPr>
            <p:cNvPr id="29" name="Picture 2" descr="Hacker - Free security icons">
              <a:extLst>
                <a:ext uri="{FF2B5EF4-FFF2-40B4-BE49-F238E27FC236}">
                  <a16:creationId xmlns:a16="http://schemas.microsoft.com/office/drawing/2014/main" id="{24FC9B6C-8319-460B-6ED6-7D66572DD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06" y="4134522"/>
              <a:ext cx="576950" cy="57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C202FA-F242-A78D-AC25-320A48686747}"/>
                </a:ext>
              </a:extLst>
            </p:cNvPr>
            <p:cNvSpPr/>
            <p:nvPr/>
          </p:nvSpPr>
          <p:spPr>
            <a:xfrm>
              <a:off x="6580402" y="5089848"/>
              <a:ext cx="495098" cy="281324"/>
            </a:xfrm>
            <a:prstGeom prst="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E206A"/>
                  </a:solidFill>
                  <a:latin typeface="+mj-lt"/>
                </a:rPr>
                <a:t>LD</a:t>
              </a:r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3E509940-A102-519B-A88B-F5D4DB14BE45}"/>
                </a:ext>
              </a:extLst>
            </p:cNvPr>
            <p:cNvGrpSpPr/>
            <p:nvPr/>
          </p:nvGrpSpPr>
          <p:grpSpPr>
            <a:xfrm>
              <a:off x="7192970" y="5029906"/>
              <a:ext cx="495098" cy="401209"/>
              <a:chOff x="7192970" y="5014071"/>
              <a:chExt cx="495098" cy="4012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12F42F-0668-4316-33EA-B8BACD624B65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25C4674C-A335-0D1D-6874-4F5955326A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15DA49AD-8AED-7BAF-BD93-44A4B45760BE}"/>
                </a:ext>
              </a:extLst>
            </p:cNvPr>
            <p:cNvGrpSpPr/>
            <p:nvPr/>
          </p:nvGrpSpPr>
          <p:grpSpPr>
            <a:xfrm>
              <a:off x="7805397" y="5029906"/>
              <a:ext cx="495098" cy="401209"/>
              <a:chOff x="7192970" y="5014071"/>
              <a:chExt cx="495098" cy="401209"/>
            </a:xfrm>
          </p:grpSpPr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8F46E1C3-2100-666A-B051-3797D8B9B577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CCD90A12-4CF0-B14E-CB4E-3027FF8D29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D1F57B34-BAA1-FFA0-3486-AACA462CA5E5}"/>
                </a:ext>
              </a:extLst>
            </p:cNvPr>
            <p:cNvGrpSpPr/>
            <p:nvPr/>
          </p:nvGrpSpPr>
          <p:grpSpPr>
            <a:xfrm>
              <a:off x="8418107" y="5029906"/>
              <a:ext cx="495098" cy="401209"/>
              <a:chOff x="7192970" y="5014071"/>
              <a:chExt cx="495098" cy="401209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4B4F830A-935E-C1E5-2999-239DA140B53B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6E6EEB20-7034-6C6D-256D-C1DFB4C0BE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1A22ED63-B305-A290-F658-83FA5F0696CC}"/>
                </a:ext>
              </a:extLst>
            </p:cNvPr>
            <p:cNvSpPr txBox="1"/>
            <p:nvPr/>
          </p:nvSpPr>
          <p:spPr>
            <a:xfrm>
              <a:off x="6769698" y="5831218"/>
              <a:ext cx="1980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Throttling Memory</a:t>
              </a:r>
            </a:p>
            <a:p>
              <a:pPr algn="ctr"/>
              <a:r>
                <a:rPr lang="en-US" b="1" dirty="0">
                  <a:latin typeface="+mj-lt"/>
                </a:rPr>
                <a:t>Bandwidth Usage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B95058C-C7AF-C017-1193-9BBCBEE80936}"/>
              </a:ext>
            </a:extLst>
          </p:cNvPr>
          <p:cNvSpPr/>
          <p:nvPr/>
        </p:nvSpPr>
        <p:spPr>
          <a:xfrm>
            <a:off x="1533750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EE2920-B7D5-64A6-5F49-FB58E1722C1A}"/>
              </a:ext>
            </a:extLst>
          </p:cNvPr>
          <p:cNvSpPr/>
          <p:nvPr/>
        </p:nvSpPr>
        <p:spPr>
          <a:xfrm>
            <a:off x="4686588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036AE4-12BC-110B-00BA-0DA1685E3305}"/>
              </a:ext>
            </a:extLst>
          </p:cNvPr>
          <p:cNvSpPr/>
          <p:nvPr/>
        </p:nvSpPr>
        <p:spPr>
          <a:xfrm>
            <a:off x="7839426" y="3698946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83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0ED71-D6E1-07F3-A807-8FF820E19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şlık 1">
            <a:extLst>
              <a:ext uri="{FF2B5EF4-FFF2-40B4-BE49-F238E27FC236}">
                <a16:creationId xmlns:a16="http://schemas.microsoft.com/office/drawing/2014/main" id="{0A275699-27EA-645D-7194-6A42C217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BreakHammer: Overview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C99FD080-BC7B-AAB1-593B-CE0A9272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BC2CA9-A2D0-6052-2E59-2890DD48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9D836F-5BE6-B892-C449-FC72600A4201}"/>
              </a:ext>
            </a:extLst>
          </p:cNvPr>
          <p:cNvGrpSpPr/>
          <p:nvPr/>
        </p:nvGrpSpPr>
        <p:grpSpPr>
          <a:xfrm>
            <a:off x="1884315" y="831708"/>
            <a:ext cx="8255726" cy="1018840"/>
            <a:chOff x="360315" y="831708"/>
            <a:chExt cx="8255726" cy="101884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67F3FF-B6E9-AEC1-BC50-9A3182421397}"/>
                </a:ext>
              </a:extLst>
            </p:cNvPr>
            <p:cNvCxnSpPr/>
            <p:nvPr/>
          </p:nvCxnSpPr>
          <p:spPr>
            <a:xfrm>
              <a:off x="360315" y="1596975"/>
              <a:ext cx="82557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46D8B1-F6F1-A086-B0AB-13777D494F4D}"/>
                </a:ext>
              </a:extLst>
            </p:cNvPr>
            <p:cNvSpPr txBox="1"/>
            <p:nvPr/>
          </p:nvSpPr>
          <p:spPr>
            <a:xfrm>
              <a:off x="3238590" y="831708"/>
              <a:ext cx="2666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Execution Timeline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DF5595-A3F6-0858-84F0-B99C7975954D}"/>
                </a:ext>
              </a:extLst>
            </p:cNvPr>
            <p:cNvSpPr txBox="1"/>
            <p:nvPr/>
          </p:nvSpPr>
          <p:spPr>
            <a:xfrm>
              <a:off x="736089" y="1219938"/>
              <a:ext cx="262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C344C93-AAF0-1787-8943-705FB366186E}"/>
                </a:ext>
              </a:extLst>
            </p:cNvPr>
            <p:cNvSpPr txBox="1"/>
            <p:nvPr/>
          </p:nvSpPr>
          <p:spPr>
            <a:xfrm>
              <a:off x="3381583" y="1222224"/>
              <a:ext cx="241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728848-72CE-7E40-DFEA-CE68D1D809C3}"/>
                </a:ext>
              </a:extLst>
            </p:cNvPr>
            <p:cNvSpPr txBox="1"/>
            <p:nvPr/>
          </p:nvSpPr>
          <p:spPr>
            <a:xfrm>
              <a:off x="5820801" y="1225176"/>
              <a:ext cx="24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AF82C410-67A9-D8BE-F219-901E5A25189B}"/>
                </a:ext>
              </a:extLst>
            </p:cNvPr>
            <p:cNvGrpSpPr/>
            <p:nvPr/>
          </p:nvGrpSpPr>
          <p:grpSpPr>
            <a:xfrm>
              <a:off x="736090" y="1336790"/>
              <a:ext cx="7504176" cy="513758"/>
              <a:chOff x="730717" y="5582220"/>
              <a:chExt cx="7504176" cy="51375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A07E2BF-6B27-F98A-FFA7-F82B36477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93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B5F88DC3-2323-6C43-8D1B-CE0DDEEBB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671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BD0758FE-FEBC-B7EB-BBE5-A58D9767D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742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47DA57D0-05A1-E0DC-4255-2B21596230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17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DAB5AF1B-CA83-0A4B-19F7-A6898BA46B98}"/>
              </a:ext>
            </a:extLst>
          </p:cNvPr>
          <p:cNvGrpSpPr/>
          <p:nvPr/>
        </p:nvGrpSpPr>
        <p:grpSpPr>
          <a:xfrm>
            <a:off x="1381749" y="1821165"/>
            <a:ext cx="9226838" cy="1228881"/>
            <a:chOff x="-142251" y="1821164"/>
            <a:chExt cx="9226838" cy="122888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BF4DDC-C881-C0A2-34EE-0CE0ABA8BADF}"/>
                </a:ext>
              </a:extLst>
            </p:cNvPr>
            <p:cNvCxnSpPr/>
            <p:nvPr/>
          </p:nvCxnSpPr>
          <p:spPr>
            <a:xfrm>
              <a:off x="62439" y="2069880"/>
              <a:ext cx="9020601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B89061D-AB5E-2E69-246D-4324DE0F73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" y="1821164"/>
              <a:ext cx="3304013" cy="24126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D07A82D-6889-9F50-1F86-001A2B138B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801" y="1840836"/>
              <a:ext cx="3227243" cy="2256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FF3563A-9F92-F2B3-03FA-08C45352F0A0}"/>
                </a:ext>
              </a:extLst>
            </p:cNvPr>
            <p:cNvGrpSpPr/>
            <p:nvPr/>
          </p:nvGrpSpPr>
          <p:grpSpPr>
            <a:xfrm>
              <a:off x="914400" y="2642177"/>
              <a:ext cx="8170187" cy="369332"/>
              <a:chOff x="922148" y="5417382"/>
              <a:chExt cx="8170187" cy="369332"/>
            </a:xfrm>
          </p:grpSpPr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FE42A870-1774-D476-870E-5FA5CD0D0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148" y="5621449"/>
                <a:ext cx="7559040" cy="0"/>
              </a:xfrm>
              <a:prstGeom prst="straightConnector1">
                <a:avLst/>
              </a:prstGeom>
              <a:ln w="57150">
                <a:solidFill>
                  <a:srgbClr val="59595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389635F3-CA3E-28D8-221A-004CBC7B36E6}"/>
                  </a:ext>
                </a:extLst>
              </p:cNvPr>
              <p:cNvSpPr txBox="1"/>
              <p:nvPr/>
            </p:nvSpPr>
            <p:spPr>
              <a:xfrm>
                <a:off x="8423562" y="5417382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Time</a:t>
                </a:r>
              </a:p>
            </p:txBody>
          </p:sp>
        </p:grpSp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75AA404B-4D36-9013-BBB4-3BB1088A9746}"/>
                </a:ext>
              </a:extLst>
            </p:cNvPr>
            <p:cNvSpPr/>
            <p:nvPr/>
          </p:nvSpPr>
          <p:spPr>
            <a:xfrm>
              <a:off x="5862085" y="260743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90DC059E-6FDF-C857-163D-DD7CCB6CD9BF}"/>
                </a:ext>
              </a:extLst>
            </p:cNvPr>
            <p:cNvSpPr/>
            <p:nvPr/>
          </p:nvSpPr>
          <p:spPr>
            <a:xfrm>
              <a:off x="2942816" y="260681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84E88F40-60D6-DF2C-8A52-08A771A427FB}"/>
                </a:ext>
              </a:extLst>
            </p:cNvPr>
            <p:cNvSpPr/>
            <p:nvPr/>
          </p:nvSpPr>
          <p:spPr>
            <a:xfrm>
              <a:off x="4397166" y="2611895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7" name="Rectangle: Rounded Corners 1056">
              <a:extLst>
                <a:ext uri="{FF2B5EF4-FFF2-40B4-BE49-F238E27FC236}">
                  <a16:creationId xmlns:a16="http://schemas.microsoft.com/office/drawing/2014/main" id="{51528DFE-D65C-5CE2-B04B-5412E1C9A24B}"/>
                </a:ext>
              </a:extLst>
            </p:cNvPr>
            <p:cNvSpPr/>
            <p:nvPr/>
          </p:nvSpPr>
          <p:spPr>
            <a:xfrm>
              <a:off x="3670923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B186A354-C878-BF98-F46D-892F60685D79}"/>
                </a:ext>
              </a:extLst>
            </p:cNvPr>
            <p:cNvSpPr/>
            <p:nvPr/>
          </p:nvSpPr>
          <p:spPr>
            <a:xfrm>
              <a:off x="6588327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055E95C2-9607-F908-7FA4-44AEF3B89420}"/>
                </a:ext>
              </a:extLst>
            </p:cNvPr>
            <p:cNvGrpSpPr/>
            <p:nvPr/>
          </p:nvGrpSpPr>
          <p:grpSpPr>
            <a:xfrm>
              <a:off x="3780334" y="2081801"/>
              <a:ext cx="3292185" cy="966543"/>
              <a:chOff x="-116948" y="4868867"/>
              <a:chExt cx="3292185" cy="966543"/>
            </a:xfrm>
          </p:grpSpPr>
          <p:sp>
            <p:nvSpPr>
              <p:cNvPr id="1060" name="Rectangle: Rounded Corners 1059">
                <a:extLst>
                  <a:ext uri="{FF2B5EF4-FFF2-40B4-BE49-F238E27FC236}">
                    <a16:creationId xmlns:a16="http://schemas.microsoft.com/office/drawing/2014/main" id="{EFE36B14-63FB-B81E-F11C-B4937E956AA2}"/>
                  </a:ext>
                </a:extLst>
              </p:cNvPr>
              <p:cNvSpPr/>
              <p:nvPr/>
            </p:nvSpPr>
            <p:spPr>
              <a:xfrm>
                <a:off x="1231373" y="5397260"/>
                <a:ext cx="595545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0B635D21-D5CC-326C-E3FE-19B66BDE94DA}"/>
                  </a:ext>
                </a:extLst>
              </p:cNvPr>
              <p:cNvGrpSpPr/>
              <p:nvPr/>
            </p:nvGrpSpPr>
            <p:grpSpPr>
              <a:xfrm>
                <a:off x="-116948" y="4868867"/>
                <a:ext cx="3292185" cy="519156"/>
                <a:chOff x="-116948" y="4980627"/>
                <a:chExt cx="3292185" cy="519156"/>
              </a:xfrm>
            </p:grpSpPr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BAEBC763-DCB6-68EF-315B-3BA9CBCAABE3}"/>
                    </a:ext>
                  </a:extLst>
                </p:cNvPr>
                <p:cNvSpPr txBox="1"/>
                <p:nvPr/>
              </p:nvSpPr>
              <p:spPr>
                <a:xfrm>
                  <a:off x="-116948" y="4980627"/>
                  <a:ext cx="32921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Thread 1’s Row Activations</a:t>
                  </a:r>
                </a:p>
              </p:txBody>
            </p:sp>
            <p:cxnSp>
              <p:nvCxnSpPr>
                <p:cNvPr id="1063" name="Straight Arrow Connector 1062">
                  <a:extLst>
                    <a:ext uri="{FF2B5EF4-FFF2-40B4-BE49-F238E27FC236}">
                      <a16:creationId xmlns:a16="http://schemas.microsoft.com/office/drawing/2014/main" id="{CD895799-3160-357A-0C62-B7C162319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9145" y="5275594"/>
                  <a:ext cx="1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56E0A368-8761-D5EF-5471-1754EBBE3328}"/>
                </a:ext>
              </a:extLst>
            </p:cNvPr>
            <p:cNvGrpSpPr/>
            <p:nvPr/>
          </p:nvGrpSpPr>
          <p:grpSpPr>
            <a:xfrm>
              <a:off x="-142251" y="2074958"/>
              <a:ext cx="3681078" cy="968007"/>
              <a:chOff x="5609279" y="4867403"/>
              <a:chExt cx="3681078" cy="968007"/>
            </a:xfrm>
          </p:grpSpPr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22A13DB1-C72F-BB0D-EAE9-EC5984B314BC}"/>
                  </a:ext>
                </a:extLst>
              </p:cNvPr>
              <p:cNvSpPr/>
              <p:nvPr/>
            </p:nvSpPr>
            <p:spPr>
              <a:xfrm>
                <a:off x="6959741" y="5397260"/>
                <a:ext cx="851346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REF</a:t>
                </a:r>
                <a:r>
                  <a:rPr lang="en-US" sz="2200" b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</a:t>
                </a:r>
                <a:endPara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F09068B3-8C19-90BE-E503-91E7AB1676DB}"/>
                  </a:ext>
                </a:extLst>
              </p:cNvPr>
              <p:cNvGrpSpPr/>
              <p:nvPr/>
            </p:nvGrpSpPr>
            <p:grpSpPr>
              <a:xfrm>
                <a:off x="5609279" y="4867403"/>
                <a:ext cx="3681078" cy="526716"/>
                <a:chOff x="5609279" y="4999483"/>
                <a:chExt cx="3681078" cy="526716"/>
              </a:xfrm>
            </p:grpSpPr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C7C265E5-5E99-CF2E-8EA1-84F610F77498}"/>
                    </a:ext>
                  </a:extLst>
                </p:cNvPr>
                <p:cNvSpPr txBox="1"/>
                <p:nvPr/>
              </p:nvSpPr>
              <p:spPr>
                <a:xfrm>
                  <a:off x="5609279" y="4999483"/>
                  <a:ext cx="3681078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RowHammer</a:t>
                  </a:r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-Preventive Action</a:t>
                  </a:r>
                </a:p>
              </p:txBody>
            </p:sp>
            <p:cxnSp>
              <p:nvCxnSpPr>
                <p:cNvPr id="1068" name="Straight Arrow Connector 1067">
                  <a:extLst>
                    <a:ext uri="{FF2B5EF4-FFF2-40B4-BE49-F238E27FC236}">
                      <a16:creationId xmlns:a16="http://schemas.microsoft.com/office/drawing/2014/main" id="{3D8974EB-9AB5-11AE-92BF-5970276B0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2213" y="5302010"/>
                  <a:ext cx="0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1D5388E1-8F6B-ABBF-D171-19747BC65B01}"/>
                </a:ext>
              </a:extLst>
            </p:cNvPr>
            <p:cNvSpPr/>
            <p:nvPr/>
          </p:nvSpPr>
          <p:spPr>
            <a:xfrm>
              <a:off x="2202646" y="260224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091" name="Rectangle: Rounded Corners 1090">
              <a:extLst>
                <a:ext uri="{FF2B5EF4-FFF2-40B4-BE49-F238E27FC236}">
                  <a16:creationId xmlns:a16="http://schemas.microsoft.com/office/drawing/2014/main" id="{92EB33C8-BA84-8AEF-0568-5A6CBD21E4A0}"/>
                </a:ext>
              </a:extLst>
            </p:cNvPr>
            <p:cNvSpPr/>
            <p:nvPr/>
          </p:nvSpPr>
          <p:spPr>
            <a:xfrm>
              <a:off x="7310201" y="2603257"/>
              <a:ext cx="851341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C08093FC-ECC3-A08F-DA2A-6739B7FCFDC6}"/>
              </a:ext>
            </a:extLst>
          </p:cNvPr>
          <p:cNvGrpSpPr/>
          <p:nvPr/>
        </p:nvGrpSpPr>
        <p:grpSpPr>
          <a:xfrm>
            <a:off x="1662918" y="3052235"/>
            <a:ext cx="8022624" cy="3425314"/>
            <a:chOff x="138918" y="3052235"/>
            <a:chExt cx="8022624" cy="3425314"/>
          </a:xfrm>
        </p:grpSpPr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084FD5CA-9617-8077-A960-F1E0DC48A00A}"/>
                </a:ext>
              </a:extLst>
            </p:cNvPr>
            <p:cNvSpPr/>
            <p:nvPr/>
          </p:nvSpPr>
          <p:spPr>
            <a:xfrm rot="5400000" flipH="1">
              <a:off x="5104732" y="145069"/>
              <a:ext cx="149643" cy="5963976"/>
            </a:xfrm>
            <a:prstGeom prst="leftBracket">
              <a:avLst>
                <a:gd name="adj" fmla="val 1020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9BA12BBE-C94F-B276-4564-A65A83CBC08C}"/>
                </a:ext>
              </a:extLst>
            </p:cNvPr>
            <p:cNvGrpSpPr/>
            <p:nvPr/>
          </p:nvGrpSpPr>
          <p:grpSpPr>
            <a:xfrm>
              <a:off x="138918" y="3274812"/>
              <a:ext cx="2601225" cy="3202737"/>
              <a:chOff x="138918" y="3274812"/>
              <a:chExt cx="2601225" cy="3202737"/>
            </a:xfrm>
          </p:grpSpPr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AE7D8B05-0DAD-BF02-31DC-2A3626182F56}"/>
                  </a:ext>
                </a:extLst>
              </p:cNvPr>
              <p:cNvSpPr/>
              <p:nvPr/>
            </p:nvSpPr>
            <p:spPr>
              <a:xfrm>
                <a:off x="166342" y="3830975"/>
                <a:ext cx="2546378" cy="1941300"/>
              </a:xfrm>
              <a:prstGeom prst="rect">
                <a:avLst/>
              </a:prstGeom>
              <a:solidFill>
                <a:srgbClr val="FFCCCC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2C7305F3-AF55-EF3A-2795-4648F117D716}"/>
                  </a:ext>
                </a:extLst>
              </p:cNvPr>
              <p:cNvSpPr/>
              <p:nvPr/>
            </p:nvSpPr>
            <p:spPr>
              <a:xfrm rot="5400000">
                <a:off x="2272484" y="3353648"/>
                <a:ext cx="435548" cy="277875"/>
              </a:xfrm>
              <a:prstGeom prst="rightArrow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ABCA226-73CC-2419-0DF6-B70B2892FDF2}"/>
                  </a:ext>
                </a:extLst>
              </p:cNvPr>
              <p:cNvGrpSpPr/>
              <p:nvPr/>
            </p:nvGrpSpPr>
            <p:grpSpPr>
              <a:xfrm>
                <a:off x="335554" y="4086297"/>
                <a:ext cx="2207954" cy="1424990"/>
                <a:chOff x="327294" y="4489470"/>
                <a:chExt cx="2207954" cy="142499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98ED4CE-AE22-D3E3-8C72-B24C326F5FEF}"/>
                    </a:ext>
                  </a:extLst>
                </p:cNvPr>
                <p:cNvSpPr/>
                <p:nvPr/>
              </p:nvSpPr>
              <p:spPr>
                <a:xfrm>
                  <a:off x="327294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Thread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A4F5EC9-FCD3-D4D6-58AD-95C2C3B520DF}"/>
                    </a:ext>
                  </a:extLst>
                </p:cNvPr>
                <p:cNvSpPr/>
                <p:nvPr/>
              </p:nvSpPr>
              <p:spPr>
                <a:xfrm>
                  <a:off x="1447763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Score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0826F70-32D2-2349-CB47-0531242BADFE}"/>
                    </a:ext>
                  </a:extLst>
                </p:cNvPr>
                <p:cNvSpPr/>
                <p:nvPr/>
              </p:nvSpPr>
              <p:spPr>
                <a:xfrm>
                  <a:off x="327294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T1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2DA6EA7-1EBE-A173-82D6-2B2795B9FAA5}"/>
                    </a:ext>
                  </a:extLst>
                </p:cNvPr>
                <p:cNvSpPr/>
                <p:nvPr/>
              </p:nvSpPr>
              <p:spPr>
                <a:xfrm>
                  <a:off x="327294" y="5137926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T2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DB88879-27E2-0F78-A773-886CF939F24B}"/>
                    </a:ext>
                  </a:extLst>
                </p:cNvPr>
                <p:cNvSpPr/>
                <p:nvPr/>
              </p:nvSpPr>
              <p:spPr>
                <a:xfrm>
                  <a:off x="327294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T3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68ABFE5-E106-8A39-6282-BD376B3BD3DF}"/>
                    </a:ext>
                  </a:extLst>
                </p:cNvPr>
                <p:cNvSpPr/>
                <p:nvPr/>
              </p:nvSpPr>
              <p:spPr>
                <a:xfrm>
                  <a:off x="327294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T4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AA2A875-74C4-7163-CF2E-70FC1941FBE3}"/>
                    </a:ext>
                  </a:extLst>
                </p:cNvPr>
                <p:cNvSpPr/>
                <p:nvPr/>
              </p:nvSpPr>
              <p:spPr>
                <a:xfrm>
                  <a:off x="1447763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10 ↑↑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A718195-C56B-5A69-56CD-0DE537E71268}"/>
                    </a:ext>
                  </a:extLst>
                </p:cNvPr>
                <p:cNvSpPr/>
                <p:nvPr/>
              </p:nvSpPr>
              <p:spPr>
                <a:xfrm>
                  <a:off x="1447763" y="5136553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2 ↑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C214A88-F9E5-A490-0BA4-4082B1FEB69F}"/>
                    </a:ext>
                  </a:extLst>
                </p:cNvPr>
                <p:cNvSpPr/>
                <p:nvPr/>
              </p:nvSpPr>
              <p:spPr>
                <a:xfrm>
                  <a:off x="1447763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3 ↑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CA0D501-F820-8BD9-9838-F9CB19DE3405}"/>
                    </a:ext>
                  </a:extLst>
                </p:cNvPr>
                <p:cNvSpPr/>
                <p:nvPr/>
              </p:nvSpPr>
              <p:spPr>
                <a:xfrm>
                  <a:off x="1447763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  50 ↑↑↑</a:t>
                  </a:r>
                </a:p>
              </p:txBody>
            </p:sp>
          </p:grp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172356A4-7CB2-C8CF-6099-3481AD58E7D7}"/>
                  </a:ext>
                </a:extLst>
              </p:cNvPr>
              <p:cNvSpPr txBox="1"/>
              <p:nvPr/>
            </p:nvSpPr>
            <p:spPr>
              <a:xfrm>
                <a:off x="138918" y="5831218"/>
                <a:ext cx="26012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Observing </a:t>
                </a:r>
                <a:r>
                  <a:rPr lang="en-US" b="1" dirty="0" err="1">
                    <a:latin typeface="+mj-lt"/>
                  </a:rPr>
                  <a:t>RowHammer</a:t>
                </a:r>
                <a:r>
                  <a:rPr lang="en-US" b="1" dirty="0">
                    <a:latin typeface="+mj-lt"/>
                  </a:rPr>
                  <a:t>-</a:t>
                </a:r>
              </a:p>
              <a:p>
                <a:pPr algn="ctr"/>
                <a:r>
                  <a:rPr lang="en-US" b="1" dirty="0">
                    <a:latin typeface="+mj-lt"/>
                  </a:rPr>
                  <a:t>Preventive Actions</a:t>
                </a:r>
              </a:p>
            </p:txBody>
          </p:sp>
        </p:grp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06820FD8-5CC6-92DE-C3B3-4FC0B8A5DAAA}"/>
              </a:ext>
            </a:extLst>
          </p:cNvPr>
          <p:cNvGrpSpPr/>
          <p:nvPr/>
        </p:nvGrpSpPr>
        <p:grpSpPr>
          <a:xfrm>
            <a:off x="4317895" y="3820816"/>
            <a:ext cx="3249653" cy="2379735"/>
            <a:chOff x="2793894" y="3820815"/>
            <a:chExt cx="3249653" cy="2379735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A21417BB-A422-83DC-2DC1-79871AA7DEB8}"/>
                </a:ext>
              </a:extLst>
            </p:cNvPr>
            <p:cNvGrpSpPr/>
            <p:nvPr/>
          </p:nvGrpSpPr>
          <p:grpSpPr>
            <a:xfrm>
              <a:off x="2793894" y="3820815"/>
              <a:ext cx="3107972" cy="1941300"/>
              <a:chOff x="2793894" y="3820815"/>
              <a:chExt cx="3107972" cy="1941300"/>
            </a:xfrm>
          </p:grpSpPr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FDD2C54B-20EF-E921-1B6C-84248305BFAB}"/>
                  </a:ext>
                </a:extLst>
              </p:cNvPr>
              <p:cNvSpPr/>
              <p:nvPr/>
            </p:nvSpPr>
            <p:spPr>
              <a:xfrm>
                <a:off x="3297518" y="382081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6C1F6DA-DF0F-DF78-849B-8CC145B4F352}"/>
                  </a:ext>
                </a:extLst>
              </p:cNvPr>
              <p:cNvSpPr/>
              <p:nvPr/>
            </p:nvSpPr>
            <p:spPr>
              <a:xfrm>
                <a:off x="2793894" y="4647740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A0C55D-7165-F811-ECCC-5253CCC6CD6B}"/>
                  </a:ext>
                </a:extLst>
              </p:cNvPr>
              <p:cNvSpPr/>
              <p:nvPr/>
            </p:nvSpPr>
            <p:spPr>
              <a:xfrm>
                <a:off x="3493110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7158557-38CD-83B1-7BAA-70A574B00626}"/>
                  </a:ext>
                </a:extLst>
              </p:cNvPr>
              <p:cNvSpPr/>
              <p:nvPr/>
            </p:nvSpPr>
            <p:spPr>
              <a:xfrm>
                <a:off x="4045769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22387E-9B76-9994-DE02-438609166834}"/>
                  </a:ext>
                </a:extLst>
              </p:cNvPr>
              <p:cNvSpPr/>
              <p:nvPr/>
            </p:nvSpPr>
            <p:spPr>
              <a:xfrm>
                <a:off x="4598428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30BC2A5-9305-ECF9-8DD1-941F7DF6D188}"/>
                  </a:ext>
                </a:extLst>
              </p:cNvPr>
              <p:cNvSpPr/>
              <p:nvPr/>
            </p:nvSpPr>
            <p:spPr>
              <a:xfrm>
                <a:off x="5151088" y="4568555"/>
                <a:ext cx="495098" cy="281324"/>
              </a:xfrm>
              <a:prstGeom prst="rect">
                <a:avLst/>
              </a:prstGeom>
              <a:solidFill>
                <a:srgbClr val="F3ABA8"/>
              </a:solidFill>
              <a:ln w="28575">
                <a:solidFill>
                  <a:srgbClr val="6E2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E206A"/>
                    </a:solidFill>
                    <a:latin typeface="+mj-lt"/>
                  </a:rPr>
                  <a:t>T4</a:t>
                </a:r>
              </a:p>
            </p:txBody>
          </p:sp>
          <p:pic>
            <p:nvPicPr>
              <p:cNvPr id="3" name="Image 30" descr=" ">
                <a:extLst>
                  <a:ext uri="{FF2B5EF4-FFF2-40B4-BE49-F238E27FC236}">
                    <a16:creationId xmlns:a16="http://schemas.microsoft.com/office/drawing/2014/main" id="{44B7352A-E077-C919-912B-F4D1EDE7A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36557" y="3970987"/>
                <a:ext cx="468299" cy="468333"/>
              </a:xfrm>
              <a:prstGeom prst="rect">
                <a:avLst/>
              </a:prstGeom>
            </p:spPr>
          </p:pic>
          <p:pic>
            <p:nvPicPr>
              <p:cNvPr id="11" name="Picture 10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53AB41D8-937B-4645-AA24-24135984F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820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372F43B0-1B1F-8FE5-6DAF-159C2E198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1697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3" name="Picture 12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88C17AC0-C49F-B648-599D-07D1ABFA6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56" y="499131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4" name="Picture 2" descr="Hacker - Free security icons">
                <a:extLst>
                  <a:ext uri="{FF2B5EF4-FFF2-40B4-BE49-F238E27FC236}">
                    <a16:creationId xmlns:a16="http://schemas.microsoft.com/office/drawing/2014/main" id="{CAFDBF29-F512-28AA-8C29-E76DB059E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015" y="4981010"/>
                <a:ext cx="426828" cy="426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08C58C-459B-7F8B-56F3-CFC001023481}"/>
                  </a:ext>
                </a:extLst>
              </p:cNvPr>
              <p:cNvSpPr txBox="1"/>
              <p:nvPr/>
            </p:nvSpPr>
            <p:spPr>
              <a:xfrm>
                <a:off x="4901271" y="5363739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Suspect</a:t>
                </a: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CC9148E9-0C60-A5D8-7BAD-7E61CC6CCF6B}"/>
                </a:ext>
              </a:extLst>
            </p:cNvPr>
            <p:cNvSpPr txBox="1"/>
            <p:nvPr/>
          </p:nvSpPr>
          <p:spPr>
            <a:xfrm>
              <a:off x="3138521" y="5831218"/>
              <a:ext cx="2905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Identifying Suspect Threads</a:t>
              </a: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1322D356-17A8-0851-D166-8E74248FC98D}"/>
              </a:ext>
            </a:extLst>
          </p:cNvPr>
          <p:cNvGrpSpPr/>
          <p:nvPr/>
        </p:nvGrpSpPr>
        <p:grpSpPr>
          <a:xfrm>
            <a:off x="7466083" y="3829551"/>
            <a:ext cx="3074988" cy="2647998"/>
            <a:chOff x="5942083" y="3829551"/>
            <a:chExt cx="3074988" cy="2647998"/>
          </a:xfrm>
        </p:grpSpPr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3A86E76B-C14B-4C81-E6B5-ED9B6B2DF805}"/>
                </a:ext>
              </a:extLst>
            </p:cNvPr>
            <p:cNvSpPr/>
            <p:nvPr/>
          </p:nvSpPr>
          <p:spPr>
            <a:xfrm>
              <a:off x="6470693" y="3829551"/>
              <a:ext cx="2546378" cy="1941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E611BC4-EEFB-BECA-5D55-7A44EADE1F67}"/>
                </a:ext>
              </a:extLst>
            </p:cNvPr>
            <p:cNvSpPr/>
            <p:nvPr/>
          </p:nvSpPr>
          <p:spPr>
            <a:xfrm>
              <a:off x="5942083" y="4647739"/>
              <a:ext cx="435548" cy="27787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pic>
          <p:nvPicPr>
            <p:cNvPr id="29" name="Picture 2" descr="Hacker - Free security icons">
              <a:extLst>
                <a:ext uri="{FF2B5EF4-FFF2-40B4-BE49-F238E27FC236}">
                  <a16:creationId xmlns:a16="http://schemas.microsoft.com/office/drawing/2014/main" id="{E6502802-5858-C889-B14E-8B17C8026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06" y="4134522"/>
              <a:ext cx="576950" cy="57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EDA6F90-7D4A-3B20-0F96-DF01436ADF4C}"/>
                </a:ext>
              </a:extLst>
            </p:cNvPr>
            <p:cNvSpPr/>
            <p:nvPr/>
          </p:nvSpPr>
          <p:spPr>
            <a:xfrm>
              <a:off x="6580402" y="5089848"/>
              <a:ext cx="495098" cy="281324"/>
            </a:xfrm>
            <a:prstGeom prst="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E206A"/>
                  </a:solidFill>
                  <a:latin typeface="+mj-lt"/>
                </a:rPr>
                <a:t>LD</a:t>
              </a:r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6F889062-21F8-30E9-E45B-BA61014A04BA}"/>
                </a:ext>
              </a:extLst>
            </p:cNvPr>
            <p:cNvGrpSpPr/>
            <p:nvPr/>
          </p:nvGrpSpPr>
          <p:grpSpPr>
            <a:xfrm>
              <a:off x="7192970" y="5029906"/>
              <a:ext cx="495098" cy="401209"/>
              <a:chOff x="7192970" y="5014071"/>
              <a:chExt cx="495098" cy="4012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12F0844-5711-4D71-7B27-EF5A36923E48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EE76543E-697E-D995-ABDD-3B506E39AE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FECCEA26-EF57-BE5B-8BC7-2BD2ED2117E8}"/>
                </a:ext>
              </a:extLst>
            </p:cNvPr>
            <p:cNvGrpSpPr/>
            <p:nvPr/>
          </p:nvGrpSpPr>
          <p:grpSpPr>
            <a:xfrm>
              <a:off x="7805397" y="5029906"/>
              <a:ext cx="495098" cy="401209"/>
              <a:chOff x="7192970" y="5014071"/>
              <a:chExt cx="495098" cy="401209"/>
            </a:xfrm>
          </p:grpSpPr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4C031091-3ACF-C789-7303-BC7E74ED4243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EEE042F9-7FAA-FE48-17C8-A50438C278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B28AD1CC-4438-C241-5995-475768C6DB89}"/>
                </a:ext>
              </a:extLst>
            </p:cNvPr>
            <p:cNvGrpSpPr/>
            <p:nvPr/>
          </p:nvGrpSpPr>
          <p:grpSpPr>
            <a:xfrm>
              <a:off x="8418107" y="5029906"/>
              <a:ext cx="495098" cy="401209"/>
              <a:chOff x="7192970" y="5014071"/>
              <a:chExt cx="495098" cy="401209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71B8E4F1-F039-E6F7-8461-85B97CEC8B68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B55806B7-5DD9-BC72-5B56-843370EEB7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59B79F27-B8C4-FED6-AD8A-97B767B7D16F}"/>
                </a:ext>
              </a:extLst>
            </p:cNvPr>
            <p:cNvSpPr txBox="1"/>
            <p:nvPr/>
          </p:nvSpPr>
          <p:spPr>
            <a:xfrm>
              <a:off x="6769698" y="5831218"/>
              <a:ext cx="1980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Throttling Memory</a:t>
              </a:r>
            </a:p>
            <a:p>
              <a:pPr algn="ctr"/>
              <a:r>
                <a:rPr lang="en-US" b="1" dirty="0">
                  <a:latin typeface="+mj-lt"/>
                </a:rPr>
                <a:t>Bandwidth Usage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B51D438-0EAF-5433-41B0-DEF766E7595D}"/>
              </a:ext>
            </a:extLst>
          </p:cNvPr>
          <p:cNvSpPr/>
          <p:nvPr/>
        </p:nvSpPr>
        <p:spPr>
          <a:xfrm>
            <a:off x="1533750" y="3696297"/>
            <a:ext cx="375774" cy="3757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CDC006-64A1-DADD-3E93-E68608972158}"/>
              </a:ext>
            </a:extLst>
          </p:cNvPr>
          <p:cNvSpPr/>
          <p:nvPr/>
        </p:nvSpPr>
        <p:spPr>
          <a:xfrm>
            <a:off x="4686588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21F4C6-74FC-297C-2435-CF438D31EA70}"/>
              </a:ext>
            </a:extLst>
          </p:cNvPr>
          <p:cNvSpPr/>
          <p:nvPr/>
        </p:nvSpPr>
        <p:spPr>
          <a:xfrm>
            <a:off x="7839426" y="3698946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6921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A3A99-E38B-D631-83CB-D7AB4D491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DAA7AF-715A-FB21-0F62-5E1D0C4C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-Preventive Actions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3AC2BC-0535-81C4-FBA3-11B1E7A5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C45877-4D83-F785-202A-050B4AFE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31039-DA2A-53B6-BA59-C199D2F0F0BA}"/>
              </a:ext>
            </a:extLst>
          </p:cNvPr>
          <p:cNvSpPr txBox="1"/>
          <p:nvPr/>
        </p:nvSpPr>
        <p:spPr>
          <a:xfrm>
            <a:off x="1791394" y="1158520"/>
            <a:ext cx="862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 </a:t>
            </a:r>
            <a:r>
              <a:rPr lang="en-US" sz="2400" dirty="0">
                <a:latin typeface="+mj-lt"/>
              </a:rPr>
              <a:t>tracks the number</a:t>
            </a:r>
          </a:p>
          <a:p>
            <a:pPr algn="ctr"/>
            <a:r>
              <a:rPr lang="en-US" sz="2400" dirty="0">
                <a:latin typeface="+mj-lt"/>
              </a:rPr>
              <a:t>of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-preventive actions each thread triggers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1D33C-5AD4-AB4B-A8D7-DB9A32100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3056043" y="2271989"/>
            <a:ext cx="1771315" cy="16491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3B715-E640-2407-9FEF-BDE989081614}"/>
              </a:ext>
            </a:extLst>
          </p:cNvPr>
          <p:cNvGrpSpPr/>
          <p:nvPr/>
        </p:nvGrpSpPr>
        <p:grpSpPr>
          <a:xfrm>
            <a:off x="5823821" y="2328148"/>
            <a:ext cx="3312137" cy="1520982"/>
            <a:chOff x="4617880" y="2596963"/>
            <a:chExt cx="4066929" cy="18675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832659D-759B-257D-6054-C4CFDBBCB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21295" r="5001" b="22250"/>
            <a:stretch/>
          </p:blipFill>
          <p:spPr>
            <a:xfrm rot="10800000">
              <a:off x="4617880" y="2596963"/>
              <a:ext cx="4066929" cy="1867593"/>
            </a:xfrm>
            <a:prstGeom prst="rect">
              <a:avLst/>
            </a:prstGeom>
          </p:spPr>
        </p:pic>
        <p:sp>
          <p:nvSpPr>
            <p:cNvPr id="23" name="iso highlight">
              <a:extLst>
                <a:ext uri="{FF2B5EF4-FFF2-40B4-BE49-F238E27FC236}">
                  <a16:creationId xmlns:a16="http://schemas.microsoft.com/office/drawing/2014/main" id="{33500988-71A8-C2F4-EE51-03A44E111F0E}"/>
                </a:ext>
              </a:extLst>
            </p:cNvPr>
            <p:cNvSpPr/>
            <p:nvPr/>
          </p:nvSpPr>
          <p:spPr>
            <a:xfrm>
              <a:off x="5783126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 highlight">
              <a:extLst>
                <a:ext uri="{FF2B5EF4-FFF2-40B4-BE49-F238E27FC236}">
                  <a16:creationId xmlns:a16="http://schemas.microsoft.com/office/drawing/2014/main" id="{C81C96DB-F9C9-486C-EC08-32558F9D616E}"/>
                </a:ext>
              </a:extLst>
            </p:cNvPr>
            <p:cNvSpPr/>
            <p:nvPr/>
          </p:nvSpPr>
          <p:spPr>
            <a:xfrm>
              <a:off x="4948908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 highlight">
              <a:extLst>
                <a:ext uri="{FF2B5EF4-FFF2-40B4-BE49-F238E27FC236}">
                  <a16:creationId xmlns:a16="http://schemas.microsoft.com/office/drawing/2014/main" id="{2212352F-9E3D-921D-21B9-8432B73EDE32}"/>
                </a:ext>
              </a:extLst>
            </p:cNvPr>
            <p:cNvSpPr/>
            <p:nvPr/>
          </p:nvSpPr>
          <p:spPr>
            <a:xfrm>
              <a:off x="6942454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 highlight">
              <a:extLst>
                <a:ext uri="{FF2B5EF4-FFF2-40B4-BE49-F238E27FC236}">
                  <a16:creationId xmlns:a16="http://schemas.microsoft.com/office/drawing/2014/main" id="{C51029E7-6FD9-D6F8-8BBC-0AE3A23F8907}"/>
                </a:ext>
              </a:extLst>
            </p:cNvPr>
            <p:cNvSpPr/>
            <p:nvPr/>
          </p:nvSpPr>
          <p:spPr>
            <a:xfrm>
              <a:off x="7734006" y="3024261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 highlight">
              <a:extLst>
                <a:ext uri="{FF2B5EF4-FFF2-40B4-BE49-F238E27FC236}">
                  <a16:creationId xmlns:a16="http://schemas.microsoft.com/office/drawing/2014/main" id="{B683DE90-2BFE-9984-A985-C62AB2474179}"/>
                </a:ext>
              </a:extLst>
            </p:cNvPr>
            <p:cNvSpPr/>
            <p:nvPr/>
          </p:nvSpPr>
          <p:spPr>
            <a:xfrm>
              <a:off x="5783471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 highlight">
              <a:extLst>
                <a:ext uri="{FF2B5EF4-FFF2-40B4-BE49-F238E27FC236}">
                  <a16:creationId xmlns:a16="http://schemas.microsoft.com/office/drawing/2014/main" id="{10EBE78B-64BE-AF5D-589C-6855C0E45ECA}"/>
                </a:ext>
              </a:extLst>
            </p:cNvPr>
            <p:cNvSpPr/>
            <p:nvPr/>
          </p:nvSpPr>
          <p:spPr>
            <a:xfrm>
              <a:off x="4949253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 highlight">
              <a:extLst>
                <a:ext uri="{FF2B5EF4-FFF2-40B4-BE49-F238E27FC236}">
                  <a16:creationId xmlns:a16="http://schemas.microsoft.com/office/drawing/2014/main" id="{F21EB3C5-01E1-FFE7-C4FE-3CC27992E0D4}"/>
                </a:ext>
              </a:extLst>
            </p:cNvPr>
            <p:cNvSpPr/>
            <p:nvPr/>
          </p:nvSpPr>
          <p:spPr>
            <a:xfrm>
              <a:off x="6942799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 highlight">
              <a:extLst>
                <a:ext uri="{FF2B5EF4-FFF2-40B4-BE49-F238E27FC236}">
                  <a16:creationId xmlns:a16="http://schemas.microsoft.com/office/drawing/2014/main" id="{6E947844-DEBD-1470-0516-6E043B536DB9}"/>
                </a:ext>
              </a:extLst>
            </p:cNvPr>
            <p:cNvSpPr/>
            <p:nvPr/>
          </p:nvSpPr>
          <p:spPr>
            <a:xfrm>
              <a:off x="7734351" y="3620917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C0351238-FEB2-F4AA-904A-3810CB505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86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0393306-CC8C-3F5F-3C2B-5E0835C6C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60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71C2D52-A0EF-D903-22F0-77E8B840A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014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D599E15C-8430-104C-011D-771278748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99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C508ED9-5B40-41B3-05D5-9D77F83D9ABA}"/>
              </a:ext>
            </a:extLst>
          </p:cNvPr>
          <p:cNvGrpSpPr/>
          <p:nvPr/>
        </p:nvGrpSpPr>
        <p:grpSpPr>
          <a:xfrm>
            <a:off x="1947037" y="4915653"/>
            <a:ext cx="8131400" cy="438150"/>
            <a:chOff x="425624" y="2798323"/>
            <a:chExt cx="8131400" cy="4381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03F8FBE-C9F1-EE4E-AD2F-43BEA207FBF1}"/>
                </a:ext>
              </a:extLst>
            </p:cNvPr>
            <p:cNvSpPr/>
            <p:nvPr/>
          </p:nvSpPr>
          <p:spPr>
            <a:xfrm>
              <a:off x="425624" y="2798323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0506BBD-40B3-E3F8-BAD9-B9263F891FB1}"/>
                </a:ext>
              </a:extLst>
            </p:cNvPr>
            <p:cNvSpPr/>
            <p:nvPr/>
          </p:nvSpPr>
          <p:spPr>
            <a:xfrm>
              <a:off x="2379184" y="2798323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rgbClr val="843C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DBAA18-6EDB-A286-35A3-4FFDFCECE15E}"/>
                </a:ext>
              </a:extLst>
            </p:cNvPr>
            <p:cNvSpPr/>
            <p:nvPr/>
          </p:nvSpPr>
          <p:spPr>
            <a:xfrm>
              <a:off x="4332744" y="2798323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1C29193-6E6A-32CF-E87F-E073060F46E6}"/>
                </a:ext>
              </a:extLst>
            </p:cNvPr>
            <p:cNvSpPr/>
            <p:nvPr/>
          </p:nvSpPr>
          <p:spPr>
            <a:xfrm>
              <a:off x="6286304" y="2798323"/>
              <a:ext cx="1771315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Thread 4</a:t>
              </a:r>
            </a:p>
          </p:txBody>
        </p:sp>
        <p:sp>
          <p:nvSpPr>
            <p:cNvPr id="19" name="Shape 42">
              <a:extLst>
                <a:ext uri="{FF2B5EF4-FFF2-40B4-BE49-F238E27FC236}">
                  <a16:creationId xmlns:a16="http://schemas.microsoft.com/office/drawing/2014/main" id="{D6B81AB0-0DBA-11BF-50EA-4E30FE47848E}"/>
                </a:ext>
              </a:extLst>
            </p:cNvPr>
            <p:cNvSpPr/>
            <p:nvPr/>
          </p:nvSpPr>
          <p:spPr>
            <a:xfrm>
              <a:off x="8200464" y="2969645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Shape 42">
              <a:extLst>
                <a:ext uri="{FF2B5EF4-FFF2-40B4-BE49-F238E27FC236}">
                  <a16:creationId xmlns:a16="http://schemas.microsoft.com/office/drawing/2014/main" id="{4FF94CF4-1E02-38AC-1CB9-6A2C5CA4A028}"/>
                </a:ext>
              </a:extLst>
            </p:cNvPr>
            <p:cNvSpPr/>
            <p:nvPr/>
          </p:nvSpPr>
          <p:spPr>
            <a:xfrm>
              <a:off x="8340584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Shape 42">
              <a:extLst>
                <a:ext uri="{FF2B5EF4-FFF2-40B4-BE49-F238E27FC236}">
                  <a16:creationId xmlns:a16="http://schemas.microsoft.com/office/drawing/2014/main" id="{2349A3EB-C29A-8714-69D5-DD01B9B17D45}"/>
                </a:ext>
              </a:extLst>
            </p:cNvPr>
            <p:cNvSpPr/>
            <p:nvPr/>
          </p:nvSpPr>
          <p:spPr>
            <a:xfrm>
              <a:off x="8480704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E8D5B1-D1DC-9DB7-A3BB-2FE440A1878E}"/>
              </a:ext>
            </a:extLst>
          </p:cNvPr>
          <p:cNvGrpSpPr/>
          <p:nvPr/>
        </p:nvGrpSpPr>
        <p:grpSpPr>
          <a:xfrm>
            <a:off x="2896722" y="4088057"/>
            <a:ext cx="5959628" cy="764887"/>
            <a:chOff x="1372722" y="1970726"/>
            <a:chExt cx="5959628" cy="7648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30B79C-FE03-718A-5D67-F2169035A4C1}"/>
                </a:ext>
              </a:extLst>
            </p:cNvPr>
            <p:cNvSpPr txBox="1"/>
            <p:nvPr/>
          </p:nvSpPr>
          <p:spPr>
            <a:xfrm>
              <a:off x="2552002" y="1970726"/>
              <a:ext cx="47803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C00000"/>
                  </a:solidFill>
                  <a:latin typeface="+mj-lt"/>
                </a:rPr>
                <a:t>RowHammer</a:t>
              </a:r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-preventive score </a:t>
              </a:r>
              <a:r>
                <a:rPr lang="en-US" sz="2200" dirty="0">
                  <a:latin typeface="+mj-lt"/>
                </a:rPr>
                <a:t>counter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F50DD73-983E-1CE5-DFEB-4A4301A12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2722" y="2234720"/>
              <a:ext cx="1067901" cy="50089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2C8E4F85-0939-7FF3-544C-7A27C6015F36}"/>
              </a:ext>
            </a:extLst>
          </p:cNvPr>
          <p:cNvSpPr/>
          <p:nvPr/>
        </p:nvSpPr>
        <p:spPr>
          <a:xfrm>
            <a:off x="4786254" y="2823343"/>
            <a:ext cx="978804" cy="430887"/>
          </a:xfrm>
          <a:prstGeom prst="leftRightArrow">
            <a:avLst/>
          </a:prstGeom>
          <a:solidFill>
            <a:srgbClr val="404040"/>
          </a:solidFill>
          <a:ln w="19050">
            <a:solidFill>
              <a:srgbClr val="172C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E8BB4BFE-392C-2FD4-788A-E95E912B39A8}"/>
              </a:ext>
            </a:extLst>
          </p:cNvPr>
          <p:cNvSpPr/>
          <p:nvPr/>
        </p:nvSpPr>
        <p:spPr>
          <a:xfrm>
            <a:off x="4891957" y="2680991"/>
            <a:ext cx="766446" cy="715189"/>
          </a:xfrm>
          <a:prstGeom prst="mathMultiply">
            <a:avLst>
              <a:gd name="adj1" fmla="val 6215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0CE68-17F2-063A-D179-DA71774F6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9015C4-D0B2-A143-17B9-E85B976048B6}"/>
              </a:ext>
            </a:extLst>
          </p:cNvPr>
          <p:cNvGrpSpPr/>
          <p:nvPr/>
        </p:nvGrpSpPr>
        <p:grpSpPr>
          <a:xfrm>
            <a:off x="2512847" y="5417382"/>
            <a:ext cx="7841869" cy="369332"/>
            <a:chOff x="988846" y="5417382"/>
            <a:chExt cx="7841869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3990D21-ED04-2DFE-15BC-EE0D2DCC775B}"/>
                </a:ext>
              </a:extLst>
            </p:cNvPr>
            <p:cNvCxnSpPr>
              <a:cxnSpLocks/>
            </p:cNvCxnSpPr>
            <p:nvPr/>
          </p:nvCxnSpPr>
          <p:spPr>
            <a:xfrm>
              <a:off x="988846" y="5621449"/>
              <a:ext cx="7166309" cy="0"/>
            </a:xfrm>
            <a:prstGeom prst="straightConnector1">
              <a:avLst/>
            </a:prstGeom>
            <a:ln w="57150">
              <a:solidFill>
                <a:srgbClr val="172C5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DD0C625-3A54-4B01-60E5-65033B7ACE2B}"/>
                </a:ext>
              </a:extLst>
            </p:cNvPr>
            <p:cNvSpPr txBox="1"/>
            <p:nvPr/>
          </p:nvSpPr>
          <p:spPr>
            <a:xfrm>
              <a:off x="8161942" y="5417382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72C51"/>
                  </a:solidFill>
                  <a:latin typeface="+mj-lt"/>
                </a:rPr>
                <a:t>Time</a:t>
              </a: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820646FD-8137-BBE3-CE1A-E57E4A35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Score Attribution Method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AED2CE-D41F-16A9-E9EE-3EB0AEF30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A5FFFA1-1B51-5112-8BC9-2408847E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42419-41B3-36A3-6138-313FD7E9214A}"/>
              </a:ext>
            </a:extLst>
          </p:cNvPr>
          <p:cNvSpPr txBox="1"/>
          <p:nvPr/>
        </p:nvSpPr>
        <p:spPr>
          <a:xfrm>
            <a:off x="1791394" y="1087400"/>
            <a:ext cx="862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 </a:t>
            </a:r>
            <a:r>
              <a:rPr lang="en-US" sz="2400" b="1" dirty="0" err="1">
                <a:solidFill>
                  <a:srgbClr val="222A35"/>
                </a:solidFill>
                <a:latin typeface="+mj-lt"/>
              </a:rPr>
              <a:t>RowHammer</a:t>
            </a:r>
            <a:r>
              <a:rPr lang="en-US" sz="2400" b="1" dirty="0">
                <a:solidFill>
                  <a:srgbClr val="222A35"/>
                </a:solidFill>
                <a:latin typeface="+mj-lt"/>
              </a:rPr>
              <a:t>-preventive action </a:t>
            </a:r>
            <a:r>
              <a:rPr lang="en-US" sz="2400" dirty="0">
                <a:latin typeface="+mj-lt"/>
              </a:rPr>
              <a:t>is generally caused by</a:t>
            </a:r>
          </a:p>
          <a:p>
            <a:pPr algn="ctr"/>
            <a:r>
              <a:rPr lang="en-US" sz="2400" dirty="0">
                <a:latin typeface="+mj-lt"/>
              </a:rPr>
              <a:t>a </a:t>
            </a:r>
            <a:r>
              <a:rPr lang="en-US" sz="2400" b="1" dirty="0">
                <a:solidFill>
                  <a:srgbClr val="172C51"/>
                </a:solidFill>
                <a:latin typeface="+mj-lt"/>
              </a:rPr>
              <a:t>stream of memory requests </a:t>
            </a:r>
            <a:r>
              <a:rPr lang="en-US" sz="2400" dirty="0">
                <a:latin typeface="+mj-lt"/>
              </a:rPr>
              <a:t>from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many hardware threads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F5509-8B3C-51BB-4232-0413082EB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3056043" y="2139909"/>
            <a:ext cx="1771315" cy="16491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16EF822-2F33-B136-0CFF-A93B80A50A5B}"/>
              </a:ext>
            </a:extLst>
          </p:cNvPr>
          <p:cNvGrpSpPr/>
          <p:nvPr/>
        </p:nvGrpSpPr>
        <p:grpSpPr>
          <a:xfrm>
            <a:off x="5823821" y="2185182"/>
            <a:ext cx="3312137" cy="1520982"/>
            <a:chOff x="4617880" y="2596963"/>
            <a:chExt cx="4066929" cy="18675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AB368B-A0A9-D5E5-E6C7-B02E4376C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" t="21295" r="5001" b="22250"/>
            <a:stretch/>
          </p:blipFill>
          <p:spPr>
            <a:xfrm rot="10800000">
              <a:off x="4617880" y="2596963"/>
              <a:ext cx="4066929" cy="1867593"/>
            </a:xfrm>
            <a:prstGeom prst="rect">
              <a:avLst/>
            </a:prstGeom>
          </p:spPr>
        </p:pic>
        <p:sp>
          <p:nvSpPr>
            <p:cNvPr id="23" name="iso highlight">
              <a:extLst>
                <a:ext uri="{FF2B5EF4-FFF2-40B4-BE49-F238E27FC236}">
                  <a16:creationId xmlns:a16="http://schemas.microsoft.com/office/drawing/2014/main" id="{FF31538B-2BE6-D52D-4B37-296886752EA2}"/>
                </a:ext>
              </a:extLst>
            </p:cNvPr>
            <p:cNvSpPr/>
            <p:nvPr/>
          </p:nvSpPr>
          <p:spPr>
            <a:xfrm>
              <a:off x="5783126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 highlight">
              <a:extLst>
                <a:ext uri="{FF2B5EF4-FFF2-40B4-BE49-F238E27FC236}">
                  <a16:creationId xmlns:a16="http://schemas.microsoft.com/office/drawing/2014/main" id="{6396C8C2-5860-B1D5-1969-FA48F0749F7B}"/>
                </a:ext>
              </a:extLst>
            </p:cNvPr>
            <p:cNvSpPr/>
            <p:nvPr/>
          </p:nvSpPr>
          <p:spPr>
            <a:xfrm>
              <a:off x="4948908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 highlight">
              <a:extLst>
                <a:ext uri="{FF2B5EF4-FFF2-40B4-BE49-F238E27FC236}">
                  <a16:creationId xmlns:a16="http://schemas.microsoft.com/office/drawing/2014/main" id="{B7DE94D5-FA07-6E20-FA36-7D18C3180FC4}"/>
                </a:ext>
              </a:extLst>
            </p:cNvPr>
            <p:cNvSpPr/>
            <p:nvPr/>
          </p:nvSpPr>
          <p:spPr>
            <a:xfrm>
              <a:off x="6942454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 highlight">
              <a:extLst>
                <a:ext uri="{FF2B5EF4-FFF2-40B4-BE49-F238E27FC236}">
                  <a16:creationId xmlns:a16="http://schemas.microsoft.com/office/drawing/2014/main" id="{27B530EE-9553-C75E-220C-4D599D06A713}"/>
                </a:ext>
              </a:extLst>
            </p:cNvPr>
            <p:cNvSpPr/>
            <p:nvPr/>
          </p:nvSpPr>
          <p:spPr>
            <a:xfrm>
              <a:off x="7734006" y="3024261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 highlight">
              <a:extLst>
                <a:ext uri="{FF2B5EF4-FFF2-40B4-BE49-F238E27FC236}">
                  <a16:creationId xmlns:a16="http://schemas.microsoft.com/office/drawing/2014/main" id="{10DE7CA4-1FA2-A8CB-BD63-2EE0334D320E}"/>
                </a:ext>
              </a:extLst>
            </p:cNvPr>
            <p:cNvSpPr/>
            <p:nvPr/>
          </p:nvSpPr>
          <p:spPr>
            <a:xfrm>
              <a:off x="5783471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 highlight">
              <a:extLst>
                <a:ext uri="{FF2B5EF4-FFF2-40B4-BE49-F238E27FC236}">
                  <a16:creationId xmlns:a16="http://schemas.microsoft.com/office/drawing/2014/main" id="{1B288E4C-767C-B36A-A6FA-B1EC77DAB016}"/>
                </a:ext>
              </a:extLst>
            </p:cNvPr>
            <p:cNvSpPr/>
            <p:nvPr/>
          </p:nvSpPr>
          <p:spPr>
            <a:xfrm>
              <a:off x="4949253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 highlight">
              <a:extLst>
                <a:ext uri="{FF2B5EF4-FFF2-40B4-BE49-F238E27FC236}">
                  <a16:creationId xmlns:a16="http://schemas.microsoft.com/office/drawing/2014/main" id="{32E8F13D-D047-AB6F-F05A-B6295A9F45FD}"/>
                </a:ext>
              </a:extLst>
            </p:cNvPr>
            <p:cNvSpPr/>
            <p:nvPr/>
          </p:nvSpPr>
          <p:spPr>
            <a:xfrm>
              <a:off x="6942799" y="3618415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 highlight">
              <a:extLst>
                <a:ext uri="{FF2B5EF4-FFF2-40B4-BE49-F238E27FC236}">
                  <a16:creationId xmlns:a16="http://schemas.microsoft.com/office/drawing/2014/main" id="{5E5655CA-E843-9303-7D4E-E487C48C684B}"/>
                </a:ext>
              </a:extLst>
            </p:cNvPr>
            <p:cNvSpPr/>
            <p:nvPr/>
          </p:nvSpPr>
          <p:spPr>
            <a:xfrm>
              <a:off x="7734351" y="3620917"/>
              <a:ext cx="581340" cy="2817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B4B3D11-63F9-887A-BB22-FD11AC38B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86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B5DC4CB1-7580-1A53-4784-E6ACD3993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60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6CE9698B-2CFE-D2A5-9108-D826FB9C4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014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B9D2018C-B983-BA89-9294-40F0326C9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993" y="3094476"/>
              <a:ext cx="458630" cy="45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3F94E3-0D2B-7403-7782-C3F64A72958F}"/>
              </a:ext>
            </a:extLst>
          </p:cNvPr>
          <p:cNvGrpSpPr/>
          <p:nvPr/>
        </p:nvGrpSpPr>
        <p:grpSpPr>
          <a:xfrm>
            <a:off x="1947037" y="4544985"/>
            <a:ext cx="8061296" cy="438150"/>
            <a:chOff x="425624" y="2798323"/>
            <a:chExt cx="8061296" cy="4381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418A71A-64ED-DAF1-3DF5-8872E4E781FF}"/>
                </a:ext>
              </a:extLst>
            </p:cNvPr>
            <p:cNvSpPr/>
            <p:nvPr/>
          </p:nvSpPr>
          <p:spPr>
            <a:xfrm>
              <a:off x="425624" y="2798323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07B112F-5D9D-827B-179B-A1E16B63EB85}"/>
                </a:ext>
              </a:extLst>
            </p:cNvPr>
            <p:cNvSpPr/>
            <p:nvPr/>
          </p:nvSpPr>
          <p:spPr>
            <a:xfrm>
              <a:off x="2379184" y="2798323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3D5889-703D-6F71-A33B-215F2878B1B0}"/>
                </a:ext>
              </a:extLst>
            </p:cNvPr>
            <p:cNvSpPr/>
            <p:nvPr/>
          </p:nvSpPr>
          <p:spPr>
            <a:xfrm>
              <a:off x="4332744" y="2798323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1CC4C58-6443-3CA2-0F76-905937A48583}"/>
                </a:ext>
              </a:extLst>
            </p:cNvPr>
            <p:cNvSpPr/>
            <p:nvPr/>
          </p:nvSpPr>
          <p:spPr>
            <a:xfrm>
              <a:off x="6259308" y="2798323"/>
              <a:ext cx="1771315" cy="438150"/>
            </a:xfrm>
            <a:prstGeom prst="round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E206A"/>
                  </a:solidFill>
                  <a:latin typeface="+mj-lt"/>
                </a:rPr>
                <a:t>Thread 4</a:t>
              </a:r>
            </a:p>
          </p:txBody>
        </p:sp>
        <p:sp>
          <p:nvSpPr>
            <p:cNvPr id="19" name="Shape 42">
              <a:extLst>
                <a:ext uri="{FF2B5EF4-FFF2-40B4-BE49-F238E27FC236}">
                  <a16:creationId xmlns:a16="http://schemas.microsoft.com/office/drawing/2014/main" id="{CE274D0D-21AF-F5BB-394C-543D734EC6F6}"/>
                </a:ext>
              </a:extLst>
            </p:cNvPr>
            <p:cNvSpPr/>
            <p:nvPr/>
          </p:nvSpPr>
          <p:spPr>
            <a:xfrm>
              <a:off x="8130360" y="2969645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Shape 42">
              <a:extLst>
                <a:ext uri="{FF2B5EF4-FFF2-40B4-BE49-F238E27FC236}">
                  <a16:creationId xmlns:a16="http://schemas.microsoft.com/office/drawing/2014/main" id="{F9778880-3B1D-A03E-60F4-E0F7027CB595}"/>
                </a:ext>
              </a:extLst>
            </p:cNvPr>
            <p:cNvSpPr/>
            <p:nvPr/>
          </p:nvSpPr>
          <p:spPr>
            <a:xfrm>
              <a:off x="8270480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Shape 42">
              <a:extLst>
                <a:ext uri="{FF2B5EF4-FFF2-40B4-BE49-F238E27FC236}">
                  <a16:creationId xmlns:a16="http://schemas.microsoft.com/office/drawing/2014/main" id="{34D917A5-4EE8-8E17-E292-7C9CD3445F73}"/>
                </a:ext>
              </a:extLst>
            </p:cNvPr>
            <p:cNvSpPr/>
            <p:nvPr/>
          </p:nvSpPr>
          <p:spPr>
            <a:xfrm>
              <a:off x="8410600" y="2969646"/>
              <a:ext cx="76320" cy="76327"/>
            </a:xfrm>
            <a:prstGeom prst="ellipse">
              <a:avLst/>
            </a:prstGeom>
            <a:solidFill>
              <a:srgbClr val="172C51"/>
            </a:solidFill>
            <a:ln>
              <a:solidFill>
                <a:srgbClr val="172C51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22D95C72-742E-3680-9779-5169850BA123}"/>
              </a:ext>
            </a:extLst>
          </p:cNvPr>
          <p:cNvSpPr/>
          <p:nvPr/>
        </p:nvSpPr>
        <p:spPr>
          <a:xfrm>
            <a:off x="4786254" y="2691263"/>
            <a:ext cx="978804" cy="430887"/>
          </a:xfrm>
          <a:prstGeom prst="leftRightArrow">
            <a:avLst/>
          </a:prstGeom>
          <a:solidFill>
            <a:srgbClr val="404040"/>
          </a:solidFill>
          <a:ln w="19050">
            <a:solidFill>
              <a:srgbClr val="172C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B7EDA2F5-4FE7-C45C-1EAE-849D2A502EF0}"/>
              </a:ext>
            </a:extLst>
          </p:cNvPr>
          <p:cNvSpPr/>
          <p:nvPr/>
        </p:nvSpPr>
        <p:spPr>
          <a:xfrm>
            <a:off x="4891957" y="2548911"/>
            <a:ext cx="766446" cy="715189"/>
          </a:xfrm>
          <a:prstGeom prst="mathMultiply">
            <a:avLst>
              <a:gd name="adj1" fmla="val 6215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640377C-210B-5117-9308-F3628E0CD64E}"/>
              </a:ext>
            </a:extLst>
          </p:cNvPr>
          <p:cNvSpPr/>
          <p:nvPr/>
        </p:nvSpPr>
        <p:spPr>
          <a:xfrm>
            <a:off x="4215390" y="5397260"/>
            <a:ext cx="595546" cy="438150"/>
          </a:xfrm>
          <a:prstGeom prst="roundRect">
            <a:avLst/>
          </a:prstGeom>
          <a:solidFill>
            <a:srgbClr val="EFB79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88CDD92-8477-1017-772A-FAE8DACD0C50}"/>
              </a:ext>
            </a:extLst>
          </p:cNvPr>
          <p:cNvSpPr/>
          <p:nvPr/>
        </p:nvSpPr>
        <p:spPr>
          <a:xfrm>
            <a:off x="7135426" y="5397260"/>
            <a:ext cx="595545" cy="438150"/>
          </a:xfrm>
          <a:prstGeom prst="roundRect">
            <a:avLst/>
          </a:prstGeom>
          <a:solidFill>
            <a:srgbClr val="98DAA7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D8D7AE8-A2B4-8FEF-6B87-2C502F24C667}"/>
              </a:ext>
            </a:extLst>
          </p:cNvPr>
          <p:cNvSpPr/>
          <p:nvPr/>
        </p:nvSpPr>
        <p:spPr>
          <a:xfrm>
            <a:off x="3485381" y="5397260"/>
            <a:ext cx="595546" cy="438150"/>
          </a:xfrm>
          <a:prstGeom prst="roundRect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6E206A"/>
                </a:solidFill>
                <a:latin typeface="+mj-lt"/>
              </a:rPr>
              <a:t>T4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BB8FE7-6E29-A706-5E66-85E2ED16918B}"/>
              </a:ext>
            </a:extLst>
          </p:cNvPr>
          <p:cNvSpPr/>
          <p:nvPr/>
        </p:nvSpPr>
        <p:spPr>
          <a:xfrm>
            <a:off x="4945399" y="5397260"/>
            <a:ext cx="595546" cy="438150"/>
          </a:xfrm>
          <a:prstGeom prst="roundRect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6E206A"/>
                </a:solidFill>
                <a:latin typeface="+mj-lt"/>
              </a:rPr>
              <a:t>T4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8F3594F-EFED-30CA-5380-F504FF1887DA}"/>
              </a:ext>
            </a:extLst>
          </p:cNvPr>
          <p:cNvSpPr/>
          <p:nvPr/>
        </p:nvSpPr>
        <p:spPr>
          <a:xfrm>
            <a:off x="6405418" y="5397260"/>
            <a:ext cx="595545" cy="438150"/>
          </a:xfrm>
          <a:prstGeom prst="roundRect">
            <a:avLst/>
          </a:prstGeom>
          <a:solidFill>
            <a:srgbClr val="ABC9EA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36D59BE-D373-1CF2-BECF-604825F6EB7B}"/>
              </a:ext>
            </a:extLst>
          </p:cNvPr>
          <p:cNvSpPr/>
          <p:nvPr/>
        </p:nvSpPr>
        <p:spPr>
          <a:xfrm>
            <a:off x="5675408" y="5397260"/>
            <a:ext cx="595546" cy="438150"/>
          </a:xfrm>
          <a:prstGeom prst="roundRect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6E206A"/>
                </a:solidFill>
                <a:latin typeface="+mj-lt"/>
              </a:rPr>
              <a:t>T4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7F471EF-490F-F503-0E02-483C87730DA2}"/>
              </a:ext>
            </a:extLst>
          </p:cNvPr>
          <p:cNvSpPr/>
          <p:nvPr/>
        </p:nvSpPr>
        <p:spPr>
          <a:xfrm>
            <a:off x="7865433" y="5397260"/>
            <a:ext cx="595546" cy="438150"/>
          </a:xfrm>
          <a:prstGeom prst="roundRect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6E206A"/>
                </a:solidFill>
                <a:latin typeface="+mj-lt"/>
              </a:rPr>
              <a:t>T4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F70FED-5DDC-2AAA-17B4-7494DCB26F9D}"/>
              </a:ext>
            </a:extLst>
          </p:cNvPr>
          <p:cNvGrpSpPr/>
          <p:nvPr/>
        </p:nvGrpSpPr>
        <p:grpSpPr>
          <a:xfrm>
            <a:off x="1408726" y="5397261"/>
            <a:ext cx="3292185" cy="952007"/>
            <a:chOff x="-115275" y="5397260"/>
            <a:chExt cx="3292185" cy="95200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8C70FEE-FED3-A237-7A35-EDDFFED45A67}"/>
                </a:ext>
              </a:extLst>
            </p:cNvPr>
            <p:cNvSpPr/>
            <p:nvPr/>
          </p:nvSpPr>
          <p:spPr>
            <a:xfrm>
              <a:off x="1231373" y="5397260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T1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AB4267B-CC31-9971-7DF4-C694A23C3D17}"/>
                </a:ext>
              </a:extLst>
            </p:cNvPr>
            <p:cNvGrpSpPr/>
            <p:nvPr/>
          </p:nvGrpSpPr>
          <p:grpSpPr>
            <a:xfrm>
              <a:off x="-115275" y="5840490"/>
              <a:ext cx="3292185" cy="508777"/>
              <a:chOff x="-115275" y="5952250"/>
              <a:chExt cx="3292185" cy="50877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5A26277-7D58-6B62-7BF7-D2A96752D0E5}"/>
                  </a:ext>
                </a:extLst>
              </p:cNvPr>
              <p:cNvSpPr txBox="1"/>
              <p:nvPr/>
            </p:nvSpPr>
            <p:spPr>
              <a:xfrm>
                <a:off x="-115275" y="6091695"/>
                <a:ext cx="3292185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222A35"/>
                    </a:solidFill>
                    <a:latin typeface="+mj-lt"/>
                  </a:rPr>
                  <a:t>Thread 1’s Row Activations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0377A277-B376-E225-3E82-47C762717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145" y="5952250"/>
                <a:ext cx="1" cy="224189"/>
              </a:xfrm>
              <a:prstGeom prst="straightConnector1">
                <a:avLst/>
              </a:prstGeom>
              <a:ln w="28575">
                <a:solidFill>
                  <a:srgbClr val="222A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FCB21B-3B55-E5F6-F522-5A8074336EFE}"/>
              </a:ext>
            </a:extLst>
          </p:cNvPr>
          <p:cNvGrpSpPr/>
          <p:nvPr/>
        </p:nvGrpSpPr>
        <p:grpSpPr>
          <a:xfrm>
            <a:off x="7153714" y="5397261"/>
            <a:ext cx="3627273" cy="931687"/>
            <a:chOff x="5629713" y="5397260"/>
            <a:chExt cx="3627273" cy="931687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6E89F41-51BC-5440-D404-9DEB6DB0F5A1}"/>
                </a:ext>
              </a:extLst>
            </p:cNvPr>
            <p:cNvSpPr/>
            <p:nvPr/>
          </p:nvSpPr>
          <p:spPr>
            <a:xfrm>
              <a:off x="7071443" y="5397260"/>
              <a:ext cx="841183" cy="438150"/>
            </a:xfrm>
            <a:prstGeom prst="roundRect">
              <a:avLst/>
            </a:prstGeom>
            <a:solidFill>
              <a:srgbClr val="AE78D6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82EC71C-826E-A2B8-D93C-517366EF61BF}"/>
                </a:ext>
              </a:extLst>
            </p:cNvPr>
            <p:cNvGrpSpPr/>
            <p:nvPr/>
          </p:nvGrpSpPr>
          <p:grpSpPr>
            <a:xfrm>
              <a:off x="5629713" y="5835410"/>
              <a:ext cx="3627273" cy="493537"/>
              <a:chOff x="5629713" y="5967490"/>
              <a:chExt cx="3627273" cy="49353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44EB39-03F6-1C8A-BF75-BFFDD5A29981}"/>
                  </a:ext>
                </a:extLst>
              </p:cNvPr>
              <p:cNvSpPr txBox="1"/>
              <p:nvPr/>
            </p:nvSpPr>
            <p:spPr>
              <a:xfrm>
                <a:off x="5629713" y="6091695"/>
                <a:ext cx="3627273" cy="3693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srgbClr val="222A35"/>
                    </a:solidFill>
                    <a:latin typeface="+mj-lt"/>
                  </a:rPr>
                  <a:t>RowHammer</a:t>
                </a:r>
                <a:r>
                  <a:rPr lang="en-US" b="1" dirty="0">
                    <a:solidFill>
                      <a:srgbClr val="222A35"/>
                    </a:solidFill>
                    <a:latin typeface="+mj-lt"/>
                  </a:rPr>
                  <a:t>-Preventive Action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59219CF-3063-A3DF-0158-E4A16DB87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8413" y="5967490"/>
                <a:ext cx="0" cy="224189"/>
              </a:xfrm>
              <a:prstGeom prst="straightConnector1">
                <a:avLst/>
              </a:prstGeom>
              <a:ln w="28575">
                <a:solidFill>
                  <a:srgbClr val="222A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E536EB-EC8F-4580-8658-723840BEA810}"/>
              </a:ext>
            </a:extLst>
          </p:cNvPr>
          <p:cNvGrpSpPr/>
          <p:nvPr/>
        </p:nvGrpSpPr>
        <p:grpSpPr>
          <a:xfrm>
            <a:off x="2588045" y="4000719"/>
            <a:ext cx="6347803" cy="515628"/>
            <a:chOff x="1064044" y="3929599"/>
            <a:chExt cx="6347803" cy="51562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3F88EF-84DE-080B-D258-0E8706DB5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044" y="3950623"/>
              <a:ext cx="489300" cy="48374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BCC470-C155-9781-88BE-0BCC7859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902" t="3082" r="3262" b="1383"/>
            <a:stretch/>
          </p:blipFill>
          <p:spPr>
            <a:xfrm>
              <a:off x="3016135" y="3950623"/>
              <a:ext cx="487411" cy="48374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56D4A9A-9F04-BE58-52E4-BD41803BA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5502" t="1683" r="5291" b="2514"/>
            <a:stretch/>
          </p:blipFill>
          <p:spPr>
            <a:xfrm>
              <a:off x="4958717" y="3947438"/>
              <a:ext cx="498953" cy="49519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0F9C4F7-E121-6632-31B9-E1E815B0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11922" y="3929599"/>
              <a:ext cx="579120" cy="515628"/>
            </a:xfrm>
            <a:prstGeom prst="rect">
              <a:avLst/>
            </a:prstGeom>
          </p:spPr>
        </p:pic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7E43874-BEF3-0C7B-6EFF-CE7CFECD4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5440" y="3977918"/>
              <a:ext cx="0" cy="407392"/>
            </a:xfrm>
            <a:prstGeom prst="straightConnector1">
              <a:avLst/>
            </a:prstGeom>
            <a:ln w="3810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D7492DC-5487-146E-F4BD-F2DB75529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7590" y="3977918"/>
              <a:ext cx="0" cy="407392"/>
            </a:xfrm>
            <a:prstGeom prst="straightConnector1">
              <a:avLst/>
            </a:prstGeom>
            <a:ln w="38100">
              <a:solidFill>
                <a:srgbClr val="843C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4435C2E-B2D0-80F6-25EE-F8693C9FD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8310" y="3977918"/>
              <a:ext cx="0" cy="407392"/>
            </a:xfrm>
            <a:prstGeom prst="straightConnector1">
              <a:avLst/>
            </a:prstGeom>
            <a:ln w="38100">
              <a:solidFill>
                <a:srgbClr val="3758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A4DA575-A189-6D98-2A48-A8B37FE896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1847" y="3977918"/>
              <a:ext cx="0" cy="407392"/>
            </a:xfrm>
            <a:prstGeom prst="straightConnector1">
              <a:avLst/>
            </a:prstGeom>
            <a:ln w="38100">
              <a:solidFill>
                <a:srgbClr val="6E20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D84EA34-A481-07C8-FD44-84C3ED6565A2}"/>
              </a:ext>
            </a:extLst>
          </p:cNvPr>
          <p:cNvSpPr txBox="1"/>
          <p:nvPr/>
        </p:nvSpPr>
        <p:spPr>
          <a:xfrm>
            <a:off x="1606272" y="3694909"/>
            <a:ext cx="244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03864"/>
                </a:solidFill>
                <a:latin typeface="+mj-lt"/>
              </a:rPr>
              <a:t>RH-Preventive Score</a:t>
            </a:r>
          </a:p>
        </p:txBody>
      </p:sp>
    </p:spTree>
    <p:extLst>
      <p:ext uri="{BB962C8B-B14F-4D97-AF65-F5344CB8AC3E}">
        <p14:creationId xmlns:p14="http://schemas.microsoft.com/office/powerpoint/2010/main" val="2849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4734A-1FCB-DC49-EE1B-8FFBC44DC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289BA0-C085-F615-6613-1E028747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7B4DE-9E20-0955-4611-417FFD14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EBAEB6C3-D0A5-F1BA-FF6F-8BE6BCA4B481}"/>
              </a:ext>
            </a:extLst>
          </p:cNvPr>
          <p:cNvSpPr/>
          <p:nvPr/>
        </p:nvSpPr>
        <p:spPr>
          <a:xfrm>
            <a:off x="0" y="1839992"/>
            <a:ext cx="12192000" cy="12556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7ACE51-5EF7-8C20-4756-06301900C1AB}"/>
              </a:ext>
            </a:extLst>
          </p:cNvPr>
          <p:cNvSpPr txBox="1"/>
          <p:nvPr/>
        </p:nvSpPr>
        <p:spPr>
          <a:xfrm>
            <a:off x="210825" y="2080973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E883BE-404A-F932-68FE-10E521CD3041}"/>
              </a:ext>
            </a:extLst>
          </p:cNvPr>
          <p:cNvSpPr txBox="1"/>
          <p:nvPr/>
        </p:nvSpPr>
        <p:spPr>
          <a:xfrm>
            <a:off x="980903" y="2173307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Probabilistic Row Activation (PARA)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7A4EF-F7F9-60AB-F3CA-948C960BBA67}"/>
              </a:ext>
            </a:extLst>
          </p:cNvPr>
          <p:cNvGrpSpPr/>
          <p:nvPr/>
        </p:nvGrpSpPr>
        <p:grpSpPr>
          <a:xfrm>
            <a:off x="0" y="3771902"/>
            <a:ext cx="12191999" cy="1255633"/>
            <a:chOff x="-77822" y="1839991"/>
            <a:chExt cx="12191999" cy="125563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12B360-23F5-530D-4F54-7980051F4BCA}"/>
                </a:ext>
              </a:extLst>
            </p:cNvPr>
            <p:cNvSpPr/>
            <p:nvPr/>
          </p:nvSpPr>
          <p:spPr>
            <a:xfrm>
              <a:off x="-77822" y="1839991"/>
              <a:ext cx="12191999" cy="1255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46F24A-2246-7CF3-228F-654B1A703049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36886F-5DF3-BBAA-E13E-058DFB29AB0C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Per Row Activation Counting (PRAC)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126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6C3FC-9A96-43DF-0B74-E9348E158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72912C-8C85-60DD-01FC-1FA0C99A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DF8C0-292E-B973-457C-720B716BA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6E247B63-36C2-8EB0-1A34-30E3846F426D}"/>
              </a:ext>
            </a:extLst>
          </p:cNvPr>
          <p:cNvSpPr/>
          <p:nvPr/>
        </p:nvSpPr>
        <p:spPr>
          <a:xfrm>
            <a:off x="0" y="1839992"/>
            <a:ext cx="12192000" cy="1255633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9AD1FA-45BC-F43B-4810-D3589898C13A}"/>
              </a:ext>
            </a:extLst>
          </p:cNvPr>
          <p:cNvSpPr txBox="1"/>
          <p:nvPr/>
        </p:nvSpPr>
        <p:spPr>
          <a:xfrm>
            <a:off x="210825" y="2080973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E3FA99-1E2A-2302-5F37-275B01E123B8}"/>
              </a:ext>
            </a:extLst>
          </p:cNvPr>
          <p:cNvSpPr txBox="1"/>
          <p:nvPr/>
        </p:nvSpPr>
        <p:spPr>
          <a:xfrm>
            <a:off x="980903" y="2173307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Probabilistic Row Activation (PARA)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ADB60C-7241-637C-E906-2B3C12A46993}"/>
              </a:ext>
            </a:extLst>
          </p:cNvPr>
          <p:cNvGrpSpPr/>
          <p:nvPr/>
        </p:nvGrpSpPr>
        <p:grpSpPr>
          <a:xfrm>
            <a:off x="0" y="3771902"/>
            <a:ext cx="12191999" cy="1255633"/>
            <a:chOff x="-77822" y="1839991"/>
            <a:chExt cx="12191999" cy="125563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C0E83D-CE30-5B20-940B-5CAAB8BAAAEC}"/>
                </a:ext>
              </a:extLst>
            </p:cNvPr>
            <p:cNvSpPr/>
            <p:nvPr/>
          </p:nvSpPr>
          <p:spPr>
            <a:xfrm>
              <a:off x="-77822" y="1839991"/>
              <a:ext cx="12191999" cy="1255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BEB0D5-D34B-A90D-C923-4455EE67BC9D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FD7616-8E8F-B0BA-802A-3D26F722BCE9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Per Row Activation Counting (PRAC)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05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CF65CF0-EA7E-C86E-8532-5F2DA279025F}"/>
              </a:ext>
            </a:extLst>
          </p:cNvPr>
          <p:cNvSpPr/>
          <p:nvPr/>
        </p:nvSpPr>
        <p:spPr bwMode="auto">
          <a:xfrm>
            <a:off x="0" y="2535341"/>
            <a:ext cx="12192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ea typeface="Cambria" panose="02040503050406030204" pitchFamily="18" charset="0"/>
                <a:cs typeface="Tahoma"/>
              </a:rPr>
              <a:t>Goal: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Reduce the performance overhead </a:t>
            </a:r>
            <a:r>
              <a:rPr lang="en-GB" sz="2000" dirty="0"/>
              <a:t>of RowHammer mitigation mechanisms by reducing the number of performed RowHammer-preventive actions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without compromising system robustness</a:t>
            </a:r>
            <a:endParaRPr lang="tr-TR" sz="2000" dirty="0">
              <a:solidFill>
                <a:schemeClr val="accent2">
                  <a:lumMod val="75000"/>
                </a:schemeClr>
              </a:solidFill>
              <a:ea typeface="Cambria" panose="02040503050406030204" pitchFamily="18" charset="0"/>
              <a:cs typeface="Tahoma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C5013E1-369D-7256-F55D-13002CECF8FA}"/>
              </a:ext>
            </a:extLst>
          </p:cNvPr>
          <p:cNvSpPr/>
          <p:nvPr/>
        </p:nvSpPr>
        <p:spPr bwMode="auto">
          <a:xfrm>
            <a:off x="0" y="734805"/>
            <a:ext cx="12192000" cy="1068595"/>
          </a:xfrm>
          <a:prstGeom prst="rect">
            <a:avLst/>
          </a:prstGeom>
          <a:solidFill>
            <a:srgbClr val="FFDDD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2000" b="1" dirty="0">
                <a:ea typeface="Cambria"/>
                <a:cs typeface="Tahoma"/>
              </a:rPr>
              <a:t>Problem: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ea typeface="Cambria"/>
                <a:cs typeface="Tahoma"/>
              </a:rPr>
              <a:t>DRAM continues to </a:t>
            </a:r>
            <a:r>
              <a:rPr lang="en-US" sz="2000" dirty="0">
                <a:solidFill>
                  <a:srgbClr val="C00000"/>
                </a:solidFill>
                <a:ea typeface="Cambria"/>
                <a:cs typeface="Tahoma"/>
              </a:rPr>
              <a:t>become</a:t>
            </a:r>
            <a:r>
              <a:rPr lang="en-US" sz="2000" dirty="0">
                <a:ea typeface="Cambria"/>
                <a:cs typeface="Tahoma"/>
              </a:rPr>
              <a:t> more </a:t>
            </a:r>
            <a:r>
              <a:rPr lang="en-US" sz="2000" dirty="0">
                <a:solidFill>
                  <a:srgbClr val="C00000"/>
                </a:solidFill>
                <a:ea typeface="Cambria"/>
                <a:cs typeface="Tahoma"/>
              </a:rPr>
              <a:t>vulnerable</a:t>
            </a:r>
            <a:r>
              <a:rPr lang="en-US" sz="2000" dirty="0">
                <a:ea typeface="Cambria"/>
                <a:cs typeface="Tahoma"/>
              </a:rPr>
              <a:t> to </a:t>
            </a:r>
            <a:r>
              <a:rPr lang="en-US" sz="2000" dirty="0" err="1">
                <a:ea typeface="Cambria"/>
                <a:cs typeface="Tahoma"/>
              </a:rPr>
              <a:t>RowHammer</a:t>
            </a:r>
            <a:endParaRPr lang="en-US" sz="2000" dirty="0">
              <a:ea typeface="Cambria"/>
              <a:cs typeface="Tahoma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ea typeface="Cambria"/>
                <a:cs typeface="Tahoma"/>
              </a:rPr>
              <a:t>RowHammer-preventive actions are </a:t>
            </a:r>
            <a:r>
              <a:rPr lang="en-US" sz="2000" dirty="0">
                <a:solidFill>
                  <a:srgbClr val="C00000"/>
                </a:solidFill>
                <a:ea typeface="Cambria"/>
                <a:cs typeface="Tahoma"/>
              </a:rPr>
              <a:t>time consuming</a:t>
            </a:r>
            <a:r>
              <a:rPr lang="en-US" sz="2000" dirty="0">
                <a:ea typeface="Cambria"/>
                <a:cs typeface="Tahoma"/>
              </a:rPr>
              <a:t> and </a:t>
            </a:r>
            <a:r>
              <a:rPr lang="en-US" sz="2000" dirty="0">
                <a:solidFill>
                  <a:srgbClr val="C00000"/>
                </a:solidFill>
                <a:ea typeface="Cambria"/>
                <a:cs typeface="Tahoma"/>
              </a:rPr>
              <a:t>block access to memory</a:t>
            </a:r>
            <a:endParaRPr lang="en-US" sz="2000" dirty="0">
              <a:ea typeface="Cambria"/>
              <a:cs typeface="Tahoma"/>
            </a:endParaRPr>
          </a:p>
          <a:p>
            <a:pPr fontAlgn="base"/>
            <a:endParaRPr lang="en-US" sz="2000" dirty="0">
              <a:solidFill>
                <a:srgbClr val="C00000"/>
              </a:solidFill>
              <a:ea typeface="Cambria"/>
              <a:cs typeface="Tahoma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19CF95-12D4-BF9E-EDB2-90EDA572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Executive Summary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ikdörtgen 8">
            <a:extLst>
              <a:ext uri="{FF2B5EF4-FFF2-40B4-BE49-F238E27FC236}">
                <a16:creationId xmlns:a16="http://schemas.microsoft.com/office/drawing/2014/main" id="{115ECDD3-B1AE-AEEA-2EF5-91D29FB900E4}"/>
              </a:ext>
            </a:extLst>
          </p:cNvPr>
          <p:cNvSpPr/>
          <p:nvPr/>
        </p:nvSpPr>
        <p:spPr bwMode="auto">
          <a:xfrm>
            <a:off x="0" y="5029199"/>
            <a:ext cx="12192000" cy="96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ea typeface="Cambria"/>
                <a:cs typeface="Tahoma"/>
              </a:rPr>
              <a:t>Key Results: </a:t>
            </a:r>
            <a:r>
              <a:rPr lang="en-US" sz="2000" dirty="0">
                <a:solidFill>
                  <a:srgbClr val="002060"/>
                </a:solidFill>
                <a:ea typeface="Cambria"/>
                <a:cs typeface="Tahoma"/>
              </a:rPr>
              <a:t>BreakHammer</a:t>
            </a:r>
            <a:r>
              <a:rPr lang="en-US" sz="2000" dirty="0">
                <a:solidFill>
                  <a:srgbClr val="7030A0"/>
                </a:solidFill>
                <a:ea typeface="Cambria"/>
                <a:cs typeface="Tahoma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Cambria"/>
                <a:cs typeface="Tahoma"/>
              </a:rPr>
              <a:t>significantly reduces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Cambria"/>
                <a:cs typeface="Tahoma"/>
              </a:rPr>
              <a:t> </a:t>
            </a:r>
            <a:r>
              <a:rPr lang="en-US" sz="2000" dirty="0">
                <a:ea typeface="Cambria"/>
                <a:cs typeface="Tahoma"/>
              </a:rPr>
              <a:t>the negative effects of </a:t>
            </a:r>
            <a:r>
              <a:rPr lang="en-US" sz="2000" dirty="0" err="1">
                <a:ea typeface="Cambria"/>
                <a:cs typeface="Tahoma"/>
              </a:rPr>
              <a:t>RowHammer</a:t>
            </a:r>
            <a:r>
              <a:rPr lang="en-US" sz="2000" dirty="0">
                <a:ea typeface="Cambria"/>
                <a:cs typeface="Tahoma"/>
              </a:rPr>
              <a:t> mitigation mechanisms on performance, energy, and fairness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Cambria"/>
              <a:cs typeface="Tahoma"/>
            </a:endParaRPr>
          </a:p>
        </p:txBody>
      </p:sp>
      <p:sp>
        <p:nvSpPr>
          <p:cNvPr id="3" name="Dikdörtgen 8">
            <a:extLst>
              <a:ext uri="{FF2B5EF4-FFF2-40B4-BE49-F238E27FC236}">
                <a16:creationId xmlns:a16="http://schemas.microsoft.com/office/drawing/2014/main" id="{C1F9945D-0DB2-59ED-C1B1-BA3CE8F78959}"/>
              </a:ext>
            </a:extLst>
          </p:cNvPr>
          <p:cNvSpPr/>
          <p:nvPr/>
        </p:nvSpPr>
        <p:spPr bwMode="auto">
          <a:xfrm>
            <a:off x="0" y="3373541"/>
            <a:ext cx="12192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ea typeface="Cambria"/>
                <a:cs typeface="Tahoma"/>
              </a:rPr>
              <a:t>Key Idea: </a:t>
            </a:r>
            <a:r>
              <a:rPr lang="en-US" sz="2000" dirty="0">
                <a:ea typeface="Cambria"/>
                <a:cs typeface="Tahoma"/>
              </a:rPr>
              <a:t>Throttle </a:t>
            </a:r>
            <a:r>
              <a:rPr lang="en-GB" sz="2000" dirty="0"/>
              <a:t>threads that frequently trigger </a:t>
            </a:r>
            <a:r>
              <a:rPr lang="en-GB" sz="2000" dirty="0" err="1"/>
              <a:t>RowHammer</a:t>
            </a:r>
            <a:r>
              <a:rPr lang="en-GB" sz="2000" dirty="0"/>
              <a:t> solutions</a:t>
            </a:r>
            <a:endParaRPr lang="en-US" sz="2000" dirty="0">
              <a:ea typeface="Cambria"/>
              <a:cs typeface="Tahoma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C1B74F9-0437-4E5F-A819-3846474A586C}"/>
              </a:ext>
            </a:extLst>
          </p:cNvPr>
          <p:cNvSpPr/>
          <p:nvPr/>
        </p:nvSpPr>
        <p:spPr bwMode="auto">
          <a:xfrm>
            <a:off x="0" y="3754540"/>
            <a:ext cx="12192000" cy="1274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ea typeface="Cambria"/>
                <a:cs typeface="Tahoma"/>
              </a:rPr>
              <a:t>Key Mechanism: </a:t>
            </a:r>
            <a:r>
              <a:rPr lang="en-GB" sz="2000" dirty="0">
                <a:solidFill>
                  <a:srgbClr val="002060"/>
                </a:solidFill>
              </a:rPr>
              <a:t>BreakHammer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Observes </a:t>
            </a:r>
            <a:r>
              <a:rPr lang="en-GB" sz="2000" dirty="0"/>
              <a:t>triggered </a:t>
            </a:r>
            <a:r>
              <a:rPr lang="en-GB" sz="2000" dirty="0" err="1"/>
              <a:t>RowHammer</a:t>
            </a:r>
            <a:r>
              <a:rPr lang="en-GB" sz="2000" dirty="0"/>
              <a:t>-preventive actions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Identifies threads that trigger </a:t>
            </a:r>
            <a:r>
              <a:rPr lang="en-GB" sz="2000" dirty="0">
                <a:solidFill>
                  <a:srgbClr val="002060"/>
                </a:solidFill>
              </a:rPr>
              <a:t>many preventive actions (i.e., suspect threads)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Reduces the memory bandwidth usage </a:t>
            </a:r>
            <a:r>
              <a:rPr lang="en-GB" sz="2000" dirty="0"/>
              <a:t>of the suspect threads</a:t>
            </a:r>
            <a:endParaRPr lang="en-US" sz="2000" dirty="0">
              <a:ea typeface="Cambri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3A948-B7B5-BE7A-AF3D-129560A07C04}"/>
              </a:ext>
            </a:extLst>
          </p:cNvPr>
          <p:cNvSpPr txBox="1"/>
          <p:nvPr/>
        </p:nvSpPr>
        <p:spPr>
          <a:xfrm>
            <a:off x="3213159" y="5966949"/>
            <a:ext cx="5765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</a:endParaRPr>
          </a:p>
        </p:txBody>
      </p:sp>
      <p:sp>
        <p:nvSpPr>
          <p:cNvPr id="10" name="Dikdörtgen 6">
            <a:extLst>
              <a:ext uri="{FF2B5EF4-FFF2-40B4-BE49-F238E27FC236}">
                <a16:creationId xmlns:a16="http://schemas.microsoft.com/office/drawing/2014/main" id="{ACCF6FD1-E616-C023-C180-95C31D7C8DA6}"/>
              </a:ext>
            </a:extLst>
          </p:cNvPr>
          <p:cNvSpPr/>
          <p:nvPr/>
        </p:nvSpPr>
        <p:spPr bwMode="auto">
          <a:xfrm>
            <a:off x="0" y="1803400"/>
            <a:ext cx="12192000" cy="73480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ea typeface="Cambria" panose="02040503050406030204" pitchFamily="18" charset="0"/>
                <a:cs typeface="Tahoma"/>
              </a:rPr>
              <a:t>Key Exploit: </a:t>
            </a:r>
            <a:r>
              <a:rPr lang="en-US" sz="2000" dirty="0">
                <a:ea typeface="Cambria" panose="02040503050406030204" pitchFamily="18" charset="0"/>
                <a:cs typeface="Tahoma"/>
              </a:rPr>
              <a:t>Mount a </a:t>
            </a:r>
            <a:r>
              <a:rPr lang="en-US" sz="2000" dirty="0">
                <a:solidFill>
                  <a:srgbClr val="7030A0"/>
                </a:solidFill>
                <a:ea typeface="Cambria" panose="02040503050406030204" pitchFamily="18" charset="0"/>
                <a:cs typeface="Tahoma"/>
              </a:rPr>
              <a:t>memory performance attack</a:t>
            </a:r>
            <a:r>
              <a:rPr lang="en-US" sz="2000" dirty="0">
                <a:ea typeface="Cambria" panose="02040503050406030204" pitchFamily="18" charset="0"/>
                <a:cs typeface="Tahoma"/>
              </a:rPr>
              <a:t> by triggering</a:t>
            </a:r>
          </a:p>
          <a:p>
            <a:r>
              <a:rPr lang="en-US" sz="2000" dirty="0" err="1">
                <a:ea typeface="Cambria" panose="02040503050406030204" pitchFamily="18" charset="0"/>
                <a:cs typeface="Tahoma"/>
              </a:rPr>
              <a:t>RowHammer</a:t>
            </a:r>
            <a:r>
              <a:rPr lang="en-US" sz="2000" dirty="0">
                <a:ea typeface="Cambria" panose="02040503050406030204" pitchFamily="18" charset="0"/>
                <a:cs typeface="Tahoma"/>
              </a:rPr>
              <a:t>-preventive actions to </a:t>
            </a:r>
            <a:r>
              <a:rPr lang="en-US" sz="2000" dirty="0">
                <a:solidFill>
                  <a:srgbClr val="7030A0"/>
                </a:solidFill>
                <a:ea typeface="Cambria" panose="02040503050406030204" pitchFamily="18" charset="0"/>
                <a:cs typeface="Tahoma"/>
              </a:rPr>
              <a:t>block memory access</a:t>
            </a:r>
            <a:r>
              <a:rPr lang="en-US" sz="2000" dirty="0">
                <a:ea typeface="Cambria" panose="02040503050406030204" pitchFamily="18" charset="0"/>
                <a:cs typeface="Tahoma"/>
              </a:rPr>
              <a:t> for long time periods</a:t>
            </a:r>
            <a:endParaRPr lang="tr-TR" sz="2000" dirty="0">
              <a:solidFill>
                <a:schemeClr val="accent2">
                  <a:lumMod val="75000"/>
                </a:schemeClr>
              </a:solidFill>
              <a:ea typeface="Cambria" panose="020405030504060302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933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3" grpId="0" animBg="1"/>
      <p:bldP spid="9" grpId="0" animBg="1"/>
      <p:bldP spid="8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85F9D-558C-D669-D04D-5CC72528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9399A3-7329-F818-4D9C-8497A9C9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 with PARA (I)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4A3E-3AA4-0B77-A25A-28A8BA277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6E206A"/>
                </a:solidFill>
              </a:rPr>
              <a:t>BreakHammer</a:t>
            </a:r>
            <a:r>
              <a:rPr lang="en-US" dirty="0"/>
              <a:t> cooperates with existing RowHammer solutions</a:t>
            </a:r>
          </a:p>
          <a:p>
            <a:endParaRPr lang="en-US" dirty="0"/>
          </a:p>
          <a:p>
            <a:r>
              <a:rPr lang="en-US" dirty="0"/>
              <a:t>Probabilistic Row Activation (PARA) [Kim+, ISCA 2024]:</a:t>
            </a:r>
          </a:p>
          <a:p>
            <a:pPr marL="800100" lvl="1" indent="-342900">
              <a:buClr>
                <a:schemeClr val="tx1"/>
              </a:buClr>
            </a:pPr>
            <a:r>
              <a:rPr lang="en-US" b="1" dirty="0"/>
              <a:t>Generates</a:t>
            </a:r>
            <a:r>
              <a:rPr lang="en-US" dirty="0"/>
              <a:t> a random number</a:t>
            </a:r>
          </a:p>
          <a:p>
            <a:pPr marL="800100" lvl="1" indent="-342900">
              <a:buClr>
                <a:schemeClr val="tx1"/>
              </a:buClr>
            </a:pPr>
            <a:r>
              <a:rPr lang="en-US" dirty="0"/>
              <a:t>Compares the number </a:t>
            </a:r>
            <a:r>
              <a:rPr lang="en-US" b="1" dirty="0"/>
              <a:t>with a threshold</a:t>
            </a:r>
          </a:p>
          <a:p>
            <a:pPr marL="800100" lvl="1" indent="-342900">
              <a:buClr>
                <a:schemeClr val="tx1"/>
              </a:buClr>
            </a:pPr>
            <a:r>
              <a:rPr lang="en-US" dirty="0"/>
              <a:t>If the random number exceeds the threshold </a:t>
            </a:r>
            <a:r>
              <a:rPr lang="en-US" b="1" dirty="0"/>
              <a:t>performs a preventive refresh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3C5D1B-E246-3170-1161-F09B4D498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3600960" y="4293625"/>
            <a:ext cx="1633649" cy="1520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DAE2F9-6823-91EE-068E-347BF34597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6660666" y="4313220"/>
            <a:ext cx="3312137" cy="15209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AD7F26-199D-F5E2-1C9D-3205DBC6D883}"/>
              </a:ext>
            </a:extLst>
          </p:cNvPr>
          <p:cNvGrpSpPr/>
          <p:nvPr/>
        </p:nvGrpSpPr>
        <p:grpSpPr>
          <a:xfrm>
            <a:off x="6930258" y="4659177"/>
            <a:ext cx="2741933" cy="722074"/>
            <a:chOff x="4903940" y="2446762"/>
            <a:chExt cx="2741933" cy="722074"/>
          </a:xfrm>
        </p:grpSpPr>
        <p:sp>
          <p:nvSpPr>
            <p:cNvPr id="36" name="iso highlight">
              <a:extLst>
                <a:ext uri="{FF2B5EF4-FFF2-40B4-BE49-F238E27FC236}">
                  <a16:creationId xmlns:a16="http://schemas.microsoft.com/office/drawing/2014/main" id="{368154F2-DC94-59FA-08AB-DB158BBFC878}"/>
                </a:ext>
              </a:extLst>
            </p:cNvPr>
            <p:cNvSpPr/>
            <p:nvPr/>
          </p:nvSpPr>
          <p:spPr>
            <a:xfrm>
              <a:off x="5583333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 highlight">
              <a:extLst>
                <a:ext uri="{FF2B5EF4-FFF2-40B4-BE49-F238E27FC236}">
                  <a16:creationId xmlns:a16="http://schemas.microsoft.com/office/drawing/2014/main" id="{B0CB74FC-15B0-DA7B-156E-286D99CD99E7}"/>
                </a:ext>
              </a:extLst>
            </p:cNvPr>
            <p:cNvSpPr/>
            <p:nvPr/>
          </p:nvSpPr>
          <p:spPr>
            <a:xfrm>
              <a:off x="4903940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 highlight">
              <a:extLst>
                <a:ext uri="{FF2B5EF4-FFF2-40B4-BE49-F238E27FC236}">
                  <a16:creationId xmlns:a16="http://schemas.microsoft.com/office/drawing/2014/main" id="{772E8E43-3309-3ECB-D3F9-AFC35441BC02}"/>
                </a:ext>
              </a:extLst>
            </p:cNvPr>
            <p:cNvSpPr/>
            <p:nvPr/>
          </p:nvSpPr>
          <p:spPr>
            <a:xfrm>
              <a:off x="6527498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 highlight">
              <a:extLst>
                <a:ext uri="{FF2B5EF4-FFF2-40B4-BE49-F238E27FC236}">
                  <a16:creationId xmlns:a16="http://schemas.microsoft.com/office/drawing/2014/main" id="{A0A330EA-FED7-1E32-D344-9B790B2ABF6E}"/>
                </a:ext>
              </a:extLst>
            </p:cNvPr>
            <p:cNvSpPr/>
            <p:nvPr/>
          </p:nvSpPr>
          <p:spPr>
            <a:xfrm>
              <a:off x="7172144" y="2448800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 highlight">
              <a:extLst>
                <a:ext uri="{FF2B5EF4-FFF2-40B4-BE49-F238E27FC236}">
                  <a16:creationId xmlns:a16="http://schemas.microsoft.com/office/drawing/2014/main" id="{E29CB01E-394E-1158-C6FA-0C14EE154F9B}"/>
                </a:ext>
              </a:extLst>
            </p:cNvPr>
            <p:cNvSpPr/>
            <p:nvPr/>
          </p:nvSpPr>
          <p:spPr>
            <a:xfrm>
              <a:off x="5583614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 highlight">
              <a:extLst>
                <a:ext uri="{FF2B5EF4-FFF2-40B4-BE49-F238E27FC236}">
                  <a16:creationId xmlns:a16="http://schemas.microsoft.com/office/drawing/2014/main" id="{F4A186C9-5E7B-6185-49D2-88730EC02503}"/>
                </a:ext>
              </a:extLst>
            </p:cNvPr>
            <p:cNvSpPr/>
            <p:nvPr/>
          </p:nvSpPr>
          <p:spPr>
            <a:xfrm>
              <a:off x="4904221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 highlight">
              <a:extLst>
                <a:ext uri="{FF2B5EF4-FFF2-40B4-BE49-F238E27FC236}">
                  <a16:creationId xmlns:a16="http://schemas.microsoft.com/office/drawing/2014/main" id="{8AC5EC5C-E4EE-6216-96C8-B0E816C84CEB}"/>
                </a:ext>
              </a:extLst>
            </p:cNvPr>
            <p:cNvSpPr/>
            <p:nvPr/>
          </p:nvSpPr>
          <p:spPr>
            <a:xfrm>
              <a:off x="6527779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 highlight">
              <a:extLst>
                <a:ext uri="{FF2B5EF4-FFF2-40B4-BE49-F238E27FC236}">
                  <a16:creationId xmlns:a16="http://schemas.microsoft.com/office/drawing/2014/main" id="{25DB2AF3-1B74-3FFC-EE69-4290EA62221B}"/>
                </a:ext>
              </a:extLst>
            </p:cNvPr>
            <p:cNvSpPr/>
            <p:nvPr/>
          </p:nvSpPr>
          <p:spPr>
            <a:xfrm>
              <a:off x="7172425" y="2934721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58C82573-AE94-530F-1FBF-EF17B4126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097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CA02A9BA-6CC2-5FDE-3D9E-704922394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328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4EDFE65D-76A1-E842-F479-EA3021E5A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891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6825B95-726A-31A4-AEFC-5A09C5374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699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46C1BD-ABFF-629D-9F12-449866B99386}"/>
              </a:ext>
            </a:extLst>
          </p:cNvPr>
          <p:cNvGrpSpPr/>
          <p:nvPr/>
        </p:nvGrpSpPr>
        <p:grpSpPr>
          <a:xfrm>
            <a:off x="1874862" y="4537165"/>
            <a:ext cx="4730639" cy="993746"/>
            <a:chOff x="350861" y="4537165"/>
            <a:chExt cx="4730639" cy="993746"/>
          </a:xfrm>
        </p:grpSpPr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3421C29D-576E-0621-4FC5-4F8EB1642494}"/>
                </a:ext>
              </a:extLst>
            </p:cNvPr>
            <p:cNvSpPr/>
            <p:nvPr/>
          </p:nvSpPr>
          <p:spPr>
            <a:xfrm flipH="1">
              <a:off x="3755513" y="4537165"/>
              <a:ext cx="1325987" cy="461665"/>
            </a:xfrm>
            <a:prstGeom prst="leftArrow">
              <a:avLst>
                <a:gd name="adj1" fmla="val 62642"/>
                <a:gd name="adj2" fmla="val 55282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access</a:t>
              </a:r>
            </a:p>
          </p:txBody>
        </p:sp>
        <p:pic>
          <p:nvPicPr>
            <p:cNvPr id="14" name="Graphic 13" descr="Dice with solid fill">
              <a:extLst>
                <a:ext uri="{FF2B5EF4-FFF2-40B4-BE49-F238E27FC236}">
                  <a16:creationId xmlns:a16="http://schemas.microsoft.com/office/drawing/2014/main" id="{0AE6DD06-6181-22D5-3D10-79435E53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0861" y="4616511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F86EC3-8701-48B4-2369-A83A6967741F}"/>
              </a:ext>
            </a:extLst>
          </p:cNvPr>
          <p:cNvGrpSpPr/>
          <p:nvPr/>
        </p:nvGrpSpPr>
        <p:grpSpPr>
          <a:xfrm>
            <a:off x="2630496" y="4416914"/>
            <a:ext cx="3975005" cy="1191517"/>
            <a:chOff x="1106495" y="4416913"/>
            <a:chExt cx="3975005" cy="1191517"/>
          </a:xfrm>
        </p:grpSpPr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2207BA34-6818-8307-EB3A-013F0A6FF410}"/>
                </a:ext>
              </a:extLst>
            </p:cNvPr>
            <p:cNvSpPr/>
            <p:nvPr/>
          </p:nvSpPr>
          <p:spPr>
            <a:xfrm flipH="1">
              <a:off x="3755513" y="5146765"/>
              <a:ext cx="1325987" cy="461665"/>
            </a:xfrm>
            <a:prstGeom prst="leftArrow">
              <a:avLst>
                <a:gd name="adj1" fmla="val 62642"/>
                <a:gd name="adj2" fmla="val 55282"/>
              </a:avLst>
            </a:prstGeom>
            <a:solidFill>
              <a:srgbClr val="AE78D6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+mj-lt"/>
                </a:rPr>
                <a:t>refresh</a:t>
              </a:r>
              <a:r>
                <a:rPr lang="en-US" sz="2000" baseline="-25000" dirty="0" err="1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5720ED-A5BE-A334-5CA5-B69723A7CB7E}"/>
                </a:ext>
              </a:extLst>
            </p:cNvPr>
            <p:cNvSpPr txBox="1"/>
            <p:nvPr/>
          </p:nvSpPr>
          <p:spPr>
            <a:xfrm>
              <a:off x="1106495" y="4416913"/>
              <a:ext cx="106792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latin typeface="+mj-lt"/>
                </a:rPr>
                <a:t>&gt;?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3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8217-3E9F-0376-B141-1DE45C0D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EDA112-016D-8109-63AA-5CC82D48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 with PARA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CBE3A3-4981-6E62-0726-5ABD3F80F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Probabilistic Row Activation + </a:t>
            </a:r>
            <a:r>
              <a:rPr lang="en-US" dirty="0" err="1"/>
              <a:t>BreakHammer</a:t>
            </a:r>
            <a:r>
              <a:rPr lang="en-US" dirty="0"/>
              <a:t> (PARA+BH):</a:t>
            </a:r>
          </a:p>
          <a:p>
            <a:pPr marL="800100" lvl="1" indent="-342900"/>
            <a:r>
              <a:rPr lang="en-US" b="1" dirty="0"/>
              <a:t>Track row activation</a:t>
            </a:r>
            <a:r>
              <a:rPr lang="en-US" dirty="0"/>
              <a:t> count of each thread 	</a:t>
            </a:r>
            <a:r>
              <a:rPr lang="en-US" b="1" dirty="0"/>
              <a:t>between preventive refreshes</a:t>
            </a:r>
          </a:p>
          <a:p>
            <a:pPr marL="800100" lvl="1" indent="-342900"/>
            <a:r>
              <a:rPr lang="en-US" dirty="0"/>
              <a:t>Increment each thread’s score proportionally to its activations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FCB7C7-CDDC-AAE7-4E4B-4F802D3FD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2412829" y="3665949"/>
            <a:ext cx="1888624" cy="1758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DDDDB-0AF3-96FB-92F4-387FAAC88A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5950085" y="3688604"/>
            <a:ext cx="3829086" cy="175837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263C3870-4509-9976-7B1E-149074C33FB0}"/>
              </a:ext>
            </a:extLst>
          </p:cNvPr>
          <p:cNvSpPr/>
          <p:nvPr/>
        </p:nvSpPr>
        <p:spPr>
          <a:xfrm flipH="1">
            <a:off x="4354627" y="3971044"/>
            <a:ext cx="1532943" cy="533720"/>
          </a:xfrm>
          <a:prstGeom prst="leftArrow">
            <a:avLst>
              <a:gd name="adj1" fmla="val 62642"/>
              <a:gd name="adj2" fmla="val 55282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access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A45644-C645-FF8E-BF49-886E8918A016}"/>
              </a:ext>
            </a:extLst>
          </p:cNvPr>
          <p:cNvCxnSpPr>
            <a:cxnSpLocks/>
          </p:cNvCxnSpPr>
          <p:nvPr/>
        </p:nvCxnSpPr>
        <p:spPr>
          <a:xfrm>
            <a:off x="2194561" y="5811501"/>
            <a:ext cx="7392891" cy="0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C8959AD-FBAC-8EFA-0564-3BFE80FC5D1F}"/>
              </a:ext>
            </a:extLst>
          </p:cNvPr>
          <p:cNvGrpSpPr/>
          <p:nvPr/>
        </p:nvGrpSpPr>
        <p:grpSpPr>
          <a:xfrm>
            <a:off x="2389350" y="5587312"/>
            <a:ext cx="4975597" cy="438150"/>
            <a:chOff x="1139669" y="5660801"/>
            <a:chExt cx="4975597" cy="4381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ABC6D80-E8A8-C948-2B2C-A74505C6A108}"/>
                </a:ext>
              </a:extLst>
            </p:cNvPr>
            <p:cNvSpPr/>
            <p:nvPr/>
          </p:nvSpPr>
          <p:spPr>
            <a:xfrm>
              <a:off x="2599686" y="5660801"/>
              <a:ext cx="595546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330E9DF-FB51-0B6B-D21F-BDB9A755C8E3}"/>
                </a:ext>
              </a:extLst>
            </p:cNvPr>
            <p:cNvSpPr/>
            <p:nvPr/>
          </p:nvSpPr>
          <p:spPr>
            <a:xfrm>
              <a:off x="5519721" y="5660801"/>
              <a:ext cx="59554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C4E8FF-B04A-B95D-F362-48E8389B35BE}"/>
                </a:ext>
              </a:extLst>
            </p:cNvPr>
            <p:cNvSpPr/>
            <p:nvPr/>
          </p:nvSpPr>
          <p:spPr>
            <a:xfrm>
              <a:off x="1869677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551105-32D5-F6ED-EDAF-416E1B56EA32}"/>
                </a:ext>
              </a:extLst>
            </p:cNvPr>
            <p:cNvSpPr/>
            <p:nvPr/>
          </p:nvSpPr>
          <p:spPr>
            <a:xfrm>
              <a:off x="1139669" y="566080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103448F-8CC6-4971-65DD-1B1305E3DED1}"/>
                </a:ext>
              </a:extLst>
            </p:cNvPr>
            <p:cNvSpPr/>
            <p:nvPr/>
          </p:nvSpPr>
          <p:spPr>
            <a:xfrm>
              <a:off x="3329695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5791426-C826-C726-C409-F8C68B81B28B}"/>
                </a:ext>
              </a:extLst>
            </p:cNvPr>
            <p:cNvSpPr/>
            <p:nvPr/>
          </p:nvSpPr>
          <p:spPr>
            <a:xfrm>
              <a:off x="4789713" y="566080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9F824CC-6FC2-6038-90B8-46E0242C83B2}"/>
                </a:ext>
              </a:extLst>
            </p:cNvPr>
            <p:cNvSpPr/>
            <p:nvPr/>
          </p:nvSpPr>
          <p:spPr>
            <a:xfrm>
              <a:off x="4059704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9B10F48-B5E6-6042-06E5-FC0F3DF08C66}"/>
              </a:ext>
            </a:extLst>
          </p:cNvPr>
          <p:cNvSpPr/>
          <p:nvPr/>
        </p:nvSpPr>
        <p:spPr>
          <a:xfrm>
            <a:off x="7499410" y="5587312"/>
            <a:ext cx="1758269" cy="438150"/>
          </a:xfrm>
          <a:prstGeom prst="roundRect">
            <a:avLst/>
          </a:prstGeom>
          <a:solidFill>
            <a:srgbClr val="AE78D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+mj-lt"/>
              </a:rPr>
              <a:t>refresh</a:t>
            </a:r>
            <a:r>
              <a:rPr lang="en-US" sz="2200" b="1" baseline="-25000" dirty="0" err="1">
                <a:solidFill>
                  <a:schemeClr val="bg1"/>
                </a:solidFill>
                <a:latin typeface="+mj-lt"/>
              </a:rPr>
              <a:t>P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76D166-29D0-834C-5DC4-8B0145EF06AD}"/>
              </a:ext>
            </a:extLst>
          </p:cNvPr>
          <p:cNvSpPr txBox="1"/>
          <p:nvPr/>
        </p:nvSpPr>
        <p:spPr>
          <a:xfrm>
            <a:off x="9604173" y="5563798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2C51"/>
                </a:solidFill>
                <a:latin typeface="+mj-lt"/>
              </a:rPr>
              <a:t>Time</a:t>
            </a:r>
            <a:endParaRPr lang="en-US" b="1" dirty="0">
              <a:solidFill>
                <a:srgbClr val="172C5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D05EFE-5539-2689-6D14-8C236DA7EE9B}"/>
              </a:ext>
            </a:extLst>
          </p:cNvPr>
          <p:cNvGrpSpPr/>
          <p:nvPr/>
        </p:nvGrpSpPr>
        <p:grpSpPr>
          <a:xfrm>
            <a:off x="3256784" y="3044834"/>
            <a:ext cx="5678435" cy="438150"/>
            <a:chOff x="1914394" y="2853874"/>
            <a:chExt cx="5678435" cy="43815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A9AECDC-9A1E-00D4-D062-253089A70005}"/>
                </a:ext>
              </a:extLst>
            </p:cNvPr>
            <p:cNvSpPr/>
            <p:nvPr/>
          </p:nvSpPr>
          <p:spPr>
            <a:xfrm>
              <a:off x="1914394" y="2853874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690A429-1EE9-BFEE-03F3-463619A983C0}"/>
                </a:ext>
              </a:extLst>
            </p:cNvPr>
            <p:cNvSpPr/>
            <p:nvPr/>
          </p:nvSpPr>
          <p:spPr>
            <a:xfrm>
              <a:off x="3867954" y="2853874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8E2089E-184A-7C3B-7DF1-9BB92487C12E}"/>
                </a:ext>
              </a:extLst>
            </p:cNvPr>
            <p:cNvSpPr/>
            <p:nvPr/>
          </p:nvSpPr>
          <p:spPr>
            <a:xfrm>
              <a:off x="5821514" y="2853874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8F1E0C9-D4A2-09B9-CB4A-0F0C30EF4A52}"/>
              </a:ext>
            </a:extLst>
          </p:cNvPr>
          <p:cNvGrpSpPr/>
          <p:nvPr/>
        </p:nvGrpSpPr>
        <p:grpSpPr>
          <a:xfrm>
            <a:off x="3897791" y="2478173"/>
            <a:ext cx="4462459" cy="495960"/>
            <a:chOff x="2373790" y="2412763"/>
            <a:chExt cx="4462459" cy="49596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D1B88FE-CB01-AEAB-24A8-513C2D5B7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857" t="3828" r="8219" b="1847"/>
            <a:stretch/>
          </p:blipFill>
          <p:spPr>
            <a:xfrm>
              <a:off x="6249730" y="2412763"/>
              <a:ext cx="487410" cy="4959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1026D3C-A567-B360-8E75-A0175CF7A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3790" y="2413001"/>
              <a:ext cx="489300" cy="48374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0992B2B-71AB-C031-3625-24B8A651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902" t="3082" r="3262" b="1383"/>
            <a:stretch/>
          </p:blipFill>
          <p:spPr>
            <a:xfrm>
              <a:off x="4326622" y="2413001"/>
              <a:ext cx="487411" cy="483740"/>
            </a:xfrm>
            <a:prstGeom prst="rect">
              <a:avLst/>
            </a:prstGeom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FEB5708-8559-EB9A-19DE-E6CE5FF21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3379" y="2442618"/>
              <a:ext cx="0" cy="407392"/>
            </a:xfrm>
            <a:prstGeom prst="straightConnector1">
              <a:avLst/>
            </a:prstGeom>
            <a:ln w="3810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C26B9DD-9B99-A461-807F-F5105ADD96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5529" y="2442618"/>
              <a:ext cx="0" cy="407392"/>
            </a:xfrm>
            <a:prstGeom prst="straightConnector1">
              <a:avLst/>
            </a:prstGeom>
            <a:ln w="38100">
              <a:solidFill>
                <a:srgbClr val="843C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2E1F817-D7BC-BB87-62FF-7C167B2E11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6249" y="2442618"/>
              <a:ext cx="0" cy="407392"/>
            </a:xfrm>
            <a:prstGeom prst="straightConnector1">
              <a:avLst/>
            </a:prstGeom>
            <a:ln w="38100">
              <a:solidFill>
                <a:srgbClr val="3758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rrow: Left 3">
            <a:extLst>
              <a:ext uri="{FF2B5EF4-FFF2-40B4-BE49-F238E27FC236}">
                <a16:creationId xmlns:a16="http://schemas.microsoft.com/office/drawing/2014/main" id="{CC0E82DB-93FC-F37B-A0C4-F84CA0695E13}"/>
              </a:ext>
            </a:extLst>
          </p:cNvPr>
          <p:cNvSpPr/>
          <p:nvPr/>
        </p:nvSpPr>
        <p:spPr>
          <a:xfrm flipH="1">
            <a:off x="4356555" y="4644303"/>
            <a:ext cx="1532943" cy="533720"/>
          </a:xfrm>
          <a:prstGeom prst="leftArrow">
            <a:avLst>
              <a:gd name="adj1" fmla="val 62642"/>
              <a:gd name="adj2" fmla="val 55282"/>
            </a:avLst>
          </a:prstGeom>
          <a:solidFill>
            <a:srgbClr val="AE78D6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j-lt"/>
              </a:rPr>
              <a:t>refresh</a:t>
            </a:r>
            <a:r>
              <a:rPr lang="en-US" sz="2000" baseline="-25000" dirty="0" err="1">
                <a:solidFill>
                  <a:schemeClr val="bg1"/>
                </a:solidFill>
                <a:latin typeface="+mj-lt"/>
              </a:rPr>
              <a:t>P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0F7E9-0CB3-0C90-3220-F4FE11462658}"/>
              </a:ext>
            </a:extLst>
          </p:cNvPr>
          <p:cNvSpPr txBox="1"/>
          <p:nvPr/>
        </p:nvSpPr>
        <p:spPr>
          <a:xfrm>
            <a:off x="2902636" y="2151437"/>
            <a:ext cx="244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03864"/>
                </a:solidFill>
                <a:latin typeface="+mj-lt"/>
              </a:rPr>
              <a:t>RH-Preventive Score</a:t>
            </a:r>
          </a:p>
        </p:txBody>
      </p:sp>
    </p:spTree>
    <p:extLst>
      <p:ext uri="{BB962C8B-B14F-4D97-AF65-F5344CB8AC3E}">
        <p14:creationId xmlns:p14="http://schemas.microsoft.com/office/powerpoint/2010/main" val="2975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BAE4A-FB64-C0F5-AE39-C6E64FC3E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9501DE-9AC4-2196-CE01-D372CCF4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61AA4-EB8B-1F04-3FEE-60F171AB4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78564A9-CD14-F8B6-CBA0-B44916530283}"/>
              </a:ext>
            </a:extLst>
          </p:cNvPr>
          <p:cNvSpPr/>
          <p:nvPr/>
        </p:nvSpPr>
        <p:spPr>
          <a:xfrm>
            <a:off x="0" y="1839992"/>
            <a:ext cx="12192000" cy="12556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23F09-F326-6579-34AE-6A2763D1E2A0}"/>
              </a:ext>
            </a:extLst>
          </p:cNvPr>
          <p:cNvSpPr txBox="1"/>
          <p:nvPr/>
        </p:nvSpPr>
        <p:spPr>
          <a:xfrm>
            <a:off x="210825" y="2080973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C19810-C1D1-14CB-85BA-D40A3295F8F3}"/>
              </a:ext>
            </a:extLst>
          </p:cNvPr>
          <p:cNvSpPr txBox="1"/>
          <p:nvPr/>
        </p:nvSpPr>
        <p:spPr>
          <a:xfrm>
            <a:off x="980903" y="2173307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Probabilistic Row Activation (PARA)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C5DD9F-BE13-A0C3-D170-5B052782CA02}"/>
              </a:ext>
            </a:extLst>
          </p:cNvPr>
          <p:cNvGrpSpPr/>
          <p:nvPr/>
        </p:nvGrpSpPr>
        <p:grpSpPr>
          <a:xfrm>
            <a:off x="0" y="3771902"/>
            <a:ext cx="12191999" cy="1255633"/>
            <a:chOff x="-77822" y="1839991"/>
            <a:chExt cx="12191999" cy="1255633"/>
          </a:xfrm>
          <a:solidFill>
            <a:srgbClr val="10486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72A5BF-8AB3-F533-CD21-F7D366E55971}"/>
                </a:ext>
              </a:extLst>
            </p:cNvPr>
            <p:cNvSpPr/>
            <p:nvPr/>
          </p:nvSpPr>
          <p:spPr>
            <a:xfrm>
              <a:off x="-77822" y="1839991"/>
              <a:ext cx="12191999" cy="12556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C49F10-C2A5-D517-1F21-696F6093DCEB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BA5DA2-B101-A0F9-3D2B-B6D8AEDB0EFA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Per Row Activation Counting (PRAC)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728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72AF8-3FF0-F085-4B86-F766DB10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FC879C-C9D6-ADAA-D551-28EC60F8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 with PRAC (I)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3B8854-43E0-DBAE-8FF6-6DF00C370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6E206A"/>
                </a:solidFill>
              </a:rPr>
              <a:t>BreakHammer</a:t>
            </a:r>
            <a:r>
              <a:rPr lang="en-US" dirty="0"/>
              <a:t> cooperates with existing RowHammer solutions</a:t>
            </a:r>
          </a:p>
          <a:p>
            <a:endParaRPr lang="en-US" dirty="0"/>
          </a:p>
          <a:p>
            <a:r>
              <a:rPr lang="en-US" dirty="0"/>
              <a:t>Per Row Activation Counting (PRAC) [JEDEC, 2024]:</a:t>
            </a:r>
          </a:p>
          <a:p>
            <a:pPr marL="800100" lvl="1" indent="-342900">
              <a:buClr>
                <a:schemeClr val="tx1"/>
              </a:buClr>
            </a:pPr>
            <a:r>
              <a:rPr lang="en-US" b="1" dirty="0">
                <a:solidFill>
                  <a:srgbClr val="0F497E"/>
                </a:solidFill>
              </a:rPr>
              <a:t>DRAM</a:t>
            </a:r>
            <a:r>
              <a:rPr lang="en-US" dirty="0"/>
              <a:t> maintains an </a:t>
            </a:r>
            <a:r>
              <a:rPr lang="en-US" b="1" dirty="0">
                <a:solidFill>
                  <a:srgbClr val="385723"/>
                </a:solidFill>
              </a:rPr>
              <a:t>activation counter for each DRAM row</a:t>
            </a:r>
          </a:p>
          <a:p>
            <a:pPr marL="800100" lvl="1" indent="-34290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b="1" dirty="0">
                <a:solidFill>
                  <a:srgbClr val="0F497E"/>
                </a:solidFill>
              </a:rPr>
              <a:t>DRAM</a:t>
            </a:r>
            <a:r>
              <a:rPr lang="en-US" dirty="0"/>
              <a:t> requests time by triggering a </a:t>
            </a:r>
            <a:r>
              <a:rPr lang="en-US" b="1" dirty="0">
                <a:solidFill>
                  <a:srgbClr val="C00000"/>
                </a:solidFill>
              </a:rPr>
              <a:t>back-off</a:t>
            </a:r>
          </a:p>
          <a:p>
            <a:pPr marL="800100" lvl="1" indent="-34290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b="1" dirty="0">
                <a:solidFill>
                  <a:srgbClr val="136F51"/>
                </a:solidFill>
              </a:rPr>
              <a:t>Memory controller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provides time </a:t>
            </a:r>
            <a:r>
              <a:rPr lang="en-US" dirty="0"/>
              <a:t>for in-DRAM preventive refreshes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27FE78-7315-7152-89A0-3CCCAB372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1754907" y="4139193"/>
            <a:ext cx="1633649" cy="1520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E4836F-3DC6-EEFB-BAF4-D5AD0A5C83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814613" y="4158788"/>
            <a:ext cx="3312137" cy="15209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DFD455-4D38-626F-9E10-7DAB24212F70}"/>
              </a:ext>
            </a:extLst>
          </p:cNvPr>
          <p:cNvGrpSpPr/>
          <p:nvPr/>
        </p:nvGrpSpPr>
        <p:grpSpPr>
          <a:xfrm>
            <a:off x="8325523" y="4139791"/>
            <a:ext cx="2338974" cy="2391519"/>
            <a:chOff x="5279548" y="3894973"/>
            <a:chExt cx="2037812" cy="210698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24EF121-4DE8-71AE-F6C3-D37A22B2D574}"/>
                </a:ext>
              </a:extLst>
            </p:cNvPr>
            <p:cNvSpPr/>
            <p:nvPr/>
          </p:nvSpPr>
          <p:spPr>
            <a:xfrm>
              <a:off x="5654494" y="3894973"/>
              <a:ext cx="1287919" cy="345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+mj-lt"/>
                </a:rPr>
                <a:t>Counter 0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84D3308-5A95-1822-0252-2BCE81692A06}"/>
                </a:ext>
              </a:extLst>
            </p:cNvPr>
            <p:cNvSpPr/>
            <p:nvPr/>
          </p:nvSpPr>
          <p:spPr>
            <a:xfrm>
              <a:off x="5654494" y="4240930"/>
              <a:ext cx="1287919" cy="345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+mj-lt"/>
                </a:rPr>
                <a:t>Counter 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D82E686-4759-B0C3-03AB-89FA3F8C95E5}"/>
                </a:ext>
              </a:extLst>
            </p:cNvPr>
            <p:cNvSpPr/>
            <p:nvPr/>
          </p:nvSpPr>
          <p:spPr>
            <a:xfrm>
              <a:off x="5654494" y="4586887"/>
              <a:ext cx="1287919" cy="345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+mj-lt"/>
                </a:rPr>
                <a:t>...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B566638-1EFF-4A0A-BCD0-BBD7F450E5B5}"/>
                </a:ext>
              </a:extLst>
            </p:cNvPr>
            <p:cNvSpPr/>
            <p:nvPr/>
          </p:nvSpPr>
          <p:spPr>
            <a:xfrm>
              <a:off x="5654494" y="4932844"/>
              <a:ext cx="1287919" cy="345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+mj-lt"/>
                </a:rPr>
                <a:t>Counter 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8BA3122-421B-DD31-B930-90521191FCFF}"/>
                </a:ext>
              </a:extLst>
            </p:cNvPr>
            <p:cNvSpPr txBox="1"/>
            <p:nvPr/>
          </p:nvSpPr>
          <p:spPr>
            <a:xfrm>
              <a:off x="5279548" y="5378294"/>
              <a:ext cx="2037812" cy="623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85723"/>
                  </a:solidFill>
                  <a:latin typeface="+mj-lt"/>
                </a:rPr>
                <a:t>Per Row</a:t>
              </a:r>
            </a:p>
            <a:p>
              <a:pPr algn="ctr"/>
              <a:r>
                <a:rPr lang="en-US" sz="2000" b="1" dirty="0">
                  <a:solidFill>
                    <a:srgbClr val="385723"/>
                  </a:solidFill>
                  <a:latin typeface="+mj-lt"/>
                </a:rPr>
                <a:t>Activation Counters</a:t>
              </a:r>
            </a:p>
          </p:txBody>
        </p:sp>
      </p:grpSp>
      <p:sp>
        <p:nvSpPr>
          <p:cNvPr id="77" name="Arrow: Left 76">
            <a:extLst>
              <a:ext uri="{FF2B5EF4-FFF2-40B4-BE49-F238E27FC236}">
                <a16:creationId xmlns:a16="http://schemas.microsoft.com/office/drawing/2014/main" id="{34212664-D7E4-759E-A740-39B9D6209032}"/>
              </a:ext>
            </a:extLst>
          </p:cNvPr>
          <p:cNvSpPr/>
          <p:nvPr/>
        </p:nvSpPr>
        <p:spPr>
          <a:xfrm>
            <a:off x="3378405" y="4306134"/>
            <a:ext cx="1325987" cy="461665"/>
          </a:xfrm>
          <a:prstGeom prst="leftArrow">
            <a:avLst>
              <a:gd name="adj1" fmla="val 62642"/>
              <a:gd name="adj2" fmla="val 55282"/>
            </a:avLst>
          </a:prstGeom>
          <a:solidFill>
            <a:srgbClr val="C00000"/>
          </a:solidFill>
          <a:ln w="38100">
            <a:solidFill>
              <a:srgbClr val="9D15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back-off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9E5322A6-43F6-8CB4-3AFD-C0B0156587CD}"/>
              </a:ext>
            </a:extLst>
          </p:cNvPr>
          <p:cNvSpPr/>
          <p:nvPr/>
        </p:nvSpPr>
        <p:spPr>
          <a:xfrm flipH="1">
            <a:off x="3433461" y="4992334"/>
            <a:ext cx="1325987" cy="461665"/>
          </a:xfrm>
          <a:prstGeom prst="leftArrow">
            <a:avLst>
              <a:gd name="adj1" fmla="val 62642"/>
              <a:gd name="adj2" fmla="val 55282"/>
            </a:avLst>
          </a:prstGeom>
          <a:solidFill>
            <a:srgbClr val="AE78D6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RFM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AB704D-EFD7-724E-5051-099430149EAA}"/>
              </a:ext>
            </a:extLst>
          </p:cNvPr>
          <p:cNvGrpSpPr/>
          <p:nvPr/>
        </p:nvGrpSpPr>
        <p:grpSpPr>
          <a:xfrm>
            <a:off x="7358506" y="4127778"/>
            <a:ext cx="1397377" cy="1582719"/>
            <a:chOff x="5915497" y="3054009"/>
            <a:chExt cx="1397377" cy="158271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87E5B1-74C5-AB0B-1FDD-1B990840C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44" y="3054009"/>
              <a:ext cx="923930" cy="374991"/>
            </a:xfrm>
            <a:prstGeom prst="line">
              <a:avLst/>
            </a:prstGeom>
            <a:ln w="38100">
              <a:solidFill>
                <a:srgbClr val="38572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914B4C-BD96-D58F-3614-711BAA22EA8E}"/>
                </a:ext>
              </a:extLst>
            </p:cNvPr>
            <p:cNvCxnSpPr>
              <a:cxnSpLocks/>
            </p:cNvCxnSpPr>
            <p:nvPr/>
          </p:nvCxnSpPr>
          <p:spPr>
            <a:xfrm>
              <a:off x="6388944" y="4172701"/>
              <a:ext cx="923930" cy="464027"/>
            </a:xfrm>
            <a:prstGeom prst="line">
              <a:avLst/>
            </a:prstGeom>
            <a:ln w="38100">
              <a:solidFill>
                <a:srgbClr val="38572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3E3EE1-C501-7411-F076-0895F5DCE6CB}"/>
                </a:ext>
              </a:extLst>
            </p:cNvPr>
            <p:cNvSpPr/>
            <p:nvPr/>
          </p:nvSpPr>
          <p:spPr>
            <a:xfrm>
              <a:off x="5915497" y="3437073"/>
              <a:ext cx="473448" cy="715347"/>
            </a:xfrm>
            <a:prstGeom prst="rect">
              <a:avLst/>
            </a:prstGeom>
            <a:noFill/>
            <a:ln w="5715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B22BE-3467-99DF-C611-C09E10056827}"/>
              </a:ext>
            </a:extLst>
          </p:cNvPr>
          <p:cNvGrpSpPr/>
          <p:nvPr/>
        </p:nvGrpSpPr>
        <p:grpSpPr>
          <a:xfrm>
            <a:off x="5084205" y="4504745"/>
            <a:ext cx="2741933" cy="722074"/>
            <a:chOff x="4903940" y="2446762"/>
            <a:chExt cx="2741933" cy="722074"/>
          </a:xfrm>
        </p:grpSpPr>
        <p:sp>
          <p:nvSpPr>
            <p:cNvPr id="36" name="iso highlight">
              <a:extLst>
                <a:ext uri="{FF2B5EF4-FFF2-40B4-BE49-F238E27FC236}">
                  <a16:creationId xmlns:a16="http://schemas.microsoft.com/office/drawing/2014/main" id="{EBDFDA15-1D76-ADD9-8898-D56CD7C74071}"/>
                </a:ext>
              </a:extLst>
            </p:cNvPr>
            <p:cNvSpPr/>
            <p:nvPr/>
          </p:nvSpPr>
          <p:spPr>
            <a:xfrm>
              <a:off x="5583333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 highlight">
              <a:extLst>
                <a:ext uri="{FF2B5EF4-FFF2-40B4-BE49-F238E27FC236}">
                  <a16:creationId xmlns:a16="http://schemas.microsoft.com/office/drawing/2014/main" id="{8AD2F77D-3C70-84B5-53AD-2B474216522E}"/>
                </a:ext>
              </a:extLst>
            </p:cNvPr>
            <p:cNvSpPr/>
            <p:nvPr/>
          </p:nvSpPr>
          <p:spPr>
            <a:xfrm>
              <a:off x="4903940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 highlight">
              <a:extLst>
                <a:ext uri="{FF2B5EF4-FFF2-40B4-BE49-F238E27FC236}">
                  <a16:creationId xmlns:a16="http://schemas.microsoft.com/office/drawing/2014/main" id="{E450AC0D-8A7C-02D8-2551-5EA1D3EEC839}"/>
                </a:ext>
              </a:extLst>
            </p:cNvPr>
            <p:cNvSpPr/>
            <p:nvPr/>
          </p:nvSpPr>
          <p:spPr>
            <a:xfrm>
              <a:off x="6527498" y="2446762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 highlight">
              <a:extLst>
                <a:ext uri="{FF2B5EF4-FFF2-40B4-BE49-F238E27FC236}">
                  <a16:creationId xmlns:a16="http://schemas.microsoft.com/office/drawing/2014/main" id="{40BFEB2C-D44D-AD95-6A34-3457386C2580}"/>
                </a:ext>
              </a:extLst>
            </p:cNvPr>
            <p:cNvSpPr/>
            <p:nvPr/>
          </p:nvSpPr>
          <p:spPr>
            <a:xfrm>
              <a:off x="7172144" y="2448800"/>
              <a:ext cx="473448" cy="7200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 highlight">
              <a:extLst>
                <a:ext uri="{FF2B5EF4-FFF2-40B4-BE49-F238E27FC236}">
                  <a16:creationId xmlns:a16="http://schemas.microsoft.com/office/drawing/2014/main" id="{62A4FC33-18FE-09C6-5190-CDE8C438D2F9}"/>
                </a:ext>
              </a:extLst>
            </p:cNvPr>
            <p:cNvSpPr/>
            <p:nvPr/>
          </p:nvSpPr>
          <p:spPr>
            <a:xfrm>
              <a:off x="5583614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 highlight">
              <a:extLst>
                <a:ext uri="{FF2B5EF4-FFF2-40B4-BE49-F238E27FC236}">
                  <a16:creationId xmlns:a16="http://schemas.microsoft.com/office/drawing/2014/main" id="{D573BA0E-9878-F683-B9C2-907C200841C8}"/>
                </a:ext>
              </a:extLst>
            </p:cNvPr>
            <p:cNvSpPr/>
            <p:nvPr/>
          </p:nvSpPr>
          <p:spPr>
            <a:xfrm>
              <a:off x="4904221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 highlight">
              <a:extLst>
                <a:ext uri="{FF2B5EF4-FFF2-40B4-BE49-F238E27FC236}">
                  <a16:creationId xmlns:a16="http://schemas.microsoft.com/office/drawing/2014/main" id="{1548328B-98E7-BA9A-C96D-4D1F422C95C5}"/>
                </a:ext>
              </a:extLst>
            </p:cNvPr>
            <p:cNvSpPr/>
            <p:nvPr/>
          </p:nvSpPr>
          <p:spPr>
            <a:xfrm>
              <a:off x="6527779" y="2932683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 highlight">
              <a:extLst>
                <a:ext uri="{FF2B5EF4-FFF2-40B4-BE49-F238E27FC236}">
                  <a16:creationId xmlns:a16="http://schemas.microsoft.com/office/drawing/2014/main" id="{C2E964E6-153F-2612-2F26-D47057905BB6}"/>
                </a:ext>
              </a:extLst>
            </p:cNvPr>
            <p:cNvSpPr/>
            <p:nvPr/>
          </p:nvSpPr>
          <p:spPr>
            <a:xfrm>
              <a:off x="7172425" y="2934721"/>
              <a:ext cx="473448" cy="2294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469287D9-D545-71EA-9F1E-C7D9F738A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097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7EBF5048-5BD2-26E4-0987-CDBFCD6C2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328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BDE7C35D-8BA2-4BBE-3822-C8EEA64D3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891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4" descr="gui refresh&quot; Icon - Download for free – Iconduck">
              <a:extLst>
                <a:ext uri="{FF2B5EF4-FFF2-40B4-BE49-F238E27FC236}">
                  <a16:creationId xmlns:a16="http://schemas.microsoft.com/office/drawing/2014/main" id="{26990DCD-48E3-0520-F3F7-50030E648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699" y="2505983"/>
              <a:ext cx="373512" cy="37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5C03D4-E6B9-7A9E-924E-4F4E698C222A}"/>
              </a:ext>
            </a:extLst>
          </p:cNvPr>
          <p:cNvGrpSpPr/>
          <p:nvPr/>
        </p:nvGrpSpPr>
        <p:grpSpPr>
          <a:xfrm>
            <a:off x="8569853" y="3441772"/>
            <a:ext cx="1850315" cy="2274345"/>
            <a:chOff x="7045852" y="3332043"/>
            <a:chExt cx="1850315" cy="22743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C32BD4-9F63-2484-DB08-30588164C97D}"/>
                </a:ext>
              </a:extLst>
            </p:cNvPr>
            <p:cNvSpPr txBox="1"/>
            <p:nvPr/>
          </p:nvSpPr>
          <p:spPr>
            <a:xfrm>
              <a:off x="7045852" y="3332043"/>
              <a:ext cx="18503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High Activation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Count Detected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E6D0FC-4122-F6A9-C8E9-25C570F0A530}"/>
                </a:ext>
              </a:extLst>
            </p:cNvPr>
            <p:cNvSpPr/>
            <p:nvPr/>
          </p:nvSpPr>
          <p:spPr>
            <a:xfrm>
              <a:off x="7231882" y="4018049"/>
              <a:ext cx="1478257" cy="1588339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8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AE18-853F-EBAA-5BA5-CF94C2F7B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C333B2-2F79-F3B9-0B30-B1554727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Showcase with PRAC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2BE1C-5303-CAD5-5DFF-3A360A2E7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Row Activation Counting + </a:t>
            </a:r>
            <a:r>
              <a:rPr lang="en-US" dirty="0" err="1"/>
              <a:t>BreakHammer</a:t>
            </a:r>
            <a:r>
              <a:rPr lang="en-US" dirty="0"/>
              <a:t> (PRAC+BH):</a:t>
            </a:r>
          </a:p>
          <a:p>
            <a:pPr marL="800100" lvl="1" indent="-342900"/>
            <a:r>
              <a:rPr lang="en-US" b="1" dirty="0"/>
              <a:t>Track row activation</a:t>
            </a:r>
            <a:r>
              <a:rPr lang="en-US" dirty="0"/>
              <a:t> count of each thread </a:t>
            </a:r>
            <a:r>
              <a:rPr lang="en-US" b="1" dirty="0"/>
              <a:t>between back-offs</a:t>
            </a:r>
          </a:p>
          <a:p>
            <a:pPr marL="800100" lvl="1" indent="-342900"/>
            <a:r>
              <a:rPr lang="en-US" dirty="0"/>
              <a:t>Increment each thread’s score proportionally to its activations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31A787-5795-7A05-D704-3AAFDC0AA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2412829" y="3751378"/>
            <a:ext cx="1888624" cy="1758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122F1-B9C7-CF41-D4B9-99A299196F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5950085" y="3774033"/>
            <a:ext cx="3829086" cy="1758373"/>
          </a:xfrm>
          <a:prstGeom prst="rect">
            <a:avLst/>
          </a:prstGeom>
        </p:spPr>
      </p:pic>
      <p:sp>
        <p:nvSpPr>
          <p:cNvPr id="77" name="Arrow: Left 76">
            <a:extLst>
              <a:ext uri="{FF2B5EF4-FFF2-40B4-BE49-F238E27FC236}">
                <a16:creationId xmlns:a16="http://schemas.microsoft.com/office/drawing/2014/main" id="{F1565C3A-B5B0-4A7B-3412-D080F2033775}"/>
              </a:ext>
            </a:extLst>
          </p:cNvPr>
          <p:cNvSpPr/>
          <p:nvPr/>
        </p:nvSpPr>
        <p:spPr>
          <a:xfrm>
            <a:off x="4261307" y="4674258"/>
            <a:ext cx="1532943" cy="533720"/>
          </a:xfrm>
          <a:prstGeom prst="leftArrow">
            <a:avLst>
              <a:gd name="adj1" fmla="val 62642"/>
              <a:gd name="adj2" fmla="val 55282"/>
            </a:avLst>
          </a:prstGeom>
          <a:solidFill>
            <a:srgbClr val="C00000"/>
          </a:solidFill>
          <a:ln w="38100">
            <a:solidFill>
              <a:srgbClr val="9D15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back-off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0043A5C-DFA8-7C22-3F7B-98A9AB3C25F4}"/>
              </a:ext>
            </a:extLst>
          </p:cNvPr>
          <p:cNvSpPr/>
          <p:nvPr/>
        </p:nvSpPr>
        <p:spPr>
          <a:xfrm flipH="1">
            <a:off x="4354627" y="4056473"/>
            <a:ext cx="1532943" cy="533720"/>
          </a:xfrm>
          <a:prstGeom prst="leftArrow">
            <a:avLst>
              <a:gd name="adj1" fmla="val 62642"/>
              <a:gd name="adj2" fmla="val 55282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access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4969BD-648A-D354-D778-20EFEF663C21}"/>
              </a:ext>
            </a:extLst>
          </p:cNvPr>
          <p:cNvCxnSpPr>
            <a:cxnSpLocks/>
          </p:cNvCxnSpPr>
          <p:nvPr/>
        </p:nvCxnSpPr>
        <p:spPr>
          <a:xfrm>
            <a:off x="2194561" y="5909233"/>
            <a:ext cx="7392891" cy="0"/>
          </a:xfrm>
          <a:prstGeom prst="straightConnector1">
            <a:avLst/>
          </a:prstGeom>
          <a:ln w="57150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A36BBA-0A9E-D7FD-52FF-78FFFC80DFBF}"/>
              </a:ext>
            </a:extLst>
          </p:cNvPr>
          <p:cNvGrpSpPr/>
          <p:nvPr/>
        </p:nvGrpSpPr>
        <p:grpSpPr>
          <a:xfrm>
            <a:off x="2389350" y="5685044"/>
            <a:ext cx="4975597" cy="438150"/>
            <a:chOff x="1139669" y="5660801"/>
            <a:chExt cx="4975597" cy="4381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B19D038-F353-CA01-FD5D-EAE7CB82C76E}"/>
                </a:ext>
              </a:extLst>
            </p:cNvPr>
            <p:cNvSpPr/>
            <p:nvPr/>
          </p:nvSpPr>
          <p:spPr>
            <a:xfrm>
              <a:off x="2599686" y="5660801"/>
              <a:ext cx="595546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0F89585-EEDB-B452-011F-4449C8240C94}"/>
                </a:ext>
              </a:extLst>
            </p:cNvPr>
            <p:cNvSpPr/>
            <p:nvPr/>
          </p:nvSpPr>
          <p:spPr>
            <a:xfrm>
              <a:off x="5519721" y="5660801"/>
              <a:ext cx="59554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908D105-8B66-8235-A72B-6864596C67EF}"/>
                </a:ext>
              </a:extLst>
            </p:cNvPr>
            <p:cNvSpPr/>
            <p:nvPr/>
          </p:nvSpPr>
          <p:spPr>
            <a:xfrm>
              <a:off x="1869677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B38F64D-76F3-EF00-ABFA-5060D4981FEC}"/>
                </a:ext>
              </a:extLst>
            </p:cNvPr>
            <p:cNvSpPr/>
            <p:nvPr/>
          </p:nvSpPr>
          <p:spPr>
            <a:xfrm>
              <a:off x="1139669" y="566080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A60F2B9-2791-263E-4492-613DE160678F}"/>
                </a:ext>
              </a:extLst>
            </p:cNvPr>
            <p:cNvSpPr/>
            <p:nvPr/>
          </p:nvSpPr>
          <p:spPr>
            <a:xfrm>
              <a:off x="3329695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FA5EC31-298E-2068-2FA6-07EEAC9F1365}"/>
                </a:ext>
              </a:extLst>
            </p:cNvPr>
            <p:cNvSpPr/>
            <p:nvPr/>
          </p:nvSpPr>
          <p:spPr>
            <a:xfrm>
              <a:off x="4789713" y="5660801"/>
              <a:ext cx="59554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6EC1F1-AB80-6FF3-1367-E26B3555E4A5}"/>
                </a:ext>
              </a:extLst>
            </p:cNvPr>
            <p:cNvSpPr/>
            <p:nvPr/>
          </p:nvSpPr>
          <p:spPr>
            <a:xfrm>
              <a:off x="4059704" y="5660801"/>
              <a:ext cx="595546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385723"/>
                  </a:solidFill>
                  <a:latin typeface="+mj-lt"/>
                </a:rPr>
                <a:t>T3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6FC427-65E6-D08D-33CA-ACD039D86F55}"/>
              </a:ext>
            </a:extLst>
          </p:cNvPr>
          <p:cNvSpPr/>
          <p:nvPr/>
        </p:nvSpPr>
        <p:spPr>
          <a:xfrm>
            <a:off x="7499410" y="5685044"/>
            <a:ext cx="1758269" cy="438150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9D15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back-off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FD56ED-DE1C-9BBA-F016-A296B744E379}"/>
              </a:ext>
            </a:extLst>
          </p:cNvPr>
          <p:cNvSpPr txBox="1"/>
          <p:nvPr/>
        </p:nvSpPr>
        <p:spPr>
          <a:xfrm>
            <a:off x="9604173" y="5661530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2C51"/>
                </a:solidFill>
                <a:latin typeface="+mj-lt"/>
              </a:rPr>
              <a:t>Time</a:t>
            </a:r>
            <a:endParaRPr lang="en-US" b="1" dirty="0">
              <a:solidFill>
                <a:srgbClr val="172C5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3455F5-AF01-8801-424D-CC90A7497833}"/>
              </a:ext>
            </a:extLst>
          </p:cNvPr>
          <p:cNvGrpSpPr/>
          <p:nvPr/>
        </p:nvGrpSpPr>
        <p:grpSpPr>
          <a:xfrm>
            <a:off x="3256784" y="3145795"/>
            <a:ext cx="5678435" cy="438150"/>
            <a:chOff x="1914394" y="2853874"/>
            <a:chExt cx="5678435" cy="43815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87287D6-6912-F029-2B8D-0F42DA3AA99F}"/>
                </a:ext>
              </a:extLst>
            </p:cNvPr>
            <p:cNvSpPr/>
            <p:nvPr/>
          </p:nvSpPr>
          <p:spPr>
            <a:xfrm>
              <a:off x="1914394" y="2853874"/>
              <a:ext cx="1771315" cy="438150"/>
            </a:xfrm>
            <a:prstGeom prst="roundRect">
              <a:avLst/>
            </a:prstGeom>
            <a:solidFill>
              <a:srgbClr val="ABC9EA"/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Thread 1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DBDBBD0-5659-6E7F-562D-0557BEB4F5F6}"/>
                </a:ext>
              </a:extLst>
            </p:cNvPr>
            <p:cNvSpPr/>
            <p:nvPr/>
          </p:nvSpPr>
          <p:spPr>
            <a:xfrm>
              <a:off x="3867954" y="2853874"/>
              <a:ext cx="1771315" cy="438150"/>
            </a:xfrm>
            <a:prstGeom prst="roundRect">
              <a:avLst/>
            </a:prstGeom>
            <a:solidFill>
              <a:srgbClr val="EFB79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Thread 2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987BAF5-3BC3-7F37-694C-BD3065E61D1E}"/>
                </a:ext>
              </a:extLst>
            </p:cNvPr>
            <p:cNvSpPr/>
            <p:nvPr/>
          </p:nvSpPr>
          <p:spPr>
            <a:xfrm>
              <a:off x="5821514" y="2853874"/>
              <a:ext cx="1771315" cy="438150"/>
            </a:xfrm>
            <a:prstGeom prst="roundRect">
              <a:avLst/>
            </a:prstGeom>
            <a:solidFill>
              <a:srgbClr val="98DAA7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Thread 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1517DDD-830B-61D8-9B29-826E9554153A}"/>
              </a:ext>
            </a:extLst>
          </p:cNvPr>
          <p:cNvGrpSpPr/>
          <p:nvPr/>
        </p:nvGrpSpPr>
        <p:grpSpPr>
          <a:xfrm>
            <a:off x="3897791" y="2579134"/>
            <a:ext cx="4462459" cy="495960"/>
            <a:chOff x="2373790" y="2412763"/>
            <a:chExt cx="4462459" cy="49596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826686C-4656-97FB-DE93-52D3CD6AD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857" t="3828" r="8219" b="1847"/>
            <a:stretch/>
          </p:blipFill>
          <p:spPr>
            <a:xfrm>
              <a:off x="6249730" y="2412763"/>
              <a:ext cx="487410" cy="4959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45F62FB-464E-190E-D1BE-814797EE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3790" y="2413001"/>
              <a:ext cx="489300" cy="48374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9B3DD20-575D-52E7-3509-0CD08961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902" t="3082" r="3262" b="1383"/>
            <a:stretch/>
          </p:blipFill>
          <p:spPr>
            <a:xfrm>
              <a:off x="4326622" y="2413001"/>
              <a:ext cx="487411" cy="483740"/>
            </a:xfrm>
            <a:prstGeom prst="rect">
              <a:avLst/>
            </a:prstGeom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790109F-DE86-7475-E614-F1C6FEB01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3379" y="2442618"/>
              <a:ext cx="0" cy="407392"/>
            </a:xfrm>
            <a:prstGeom prst="straightConnector1">
              <a:avLst/>
            </a:prstGeom>
            <a:ln w="38100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A624965-49B4-540D-8A8E-1AA00B6771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5529" y="2442618"/>
              <a:ext cx="0" cy="407392"/>
            </a:xfrm>
            <a:prstGeom prst="straightConnector1">
              <a:avLst/>
            </a:prstGeom>
            <a:ln w="38100">
              <a:solidFill>
                <a:srgbClr val="843C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41D31E8-4C30-95C1-2BC1-970A1D0D1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6249" y="2442618"/>
              <a:ext cx="0" cy="407392"/>
            </a:xfrm>
            <a:prstGeom prst="straightConnector1">
              <a:avLst/>
            </a:prstGeom>
            <a:ln w="38100">
              <a:solidFill>
                <a:srgbClr val="37582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B5CF6A-337B-6C70-BE42-4BCA3875848C}"/>
              </a:ext>
            </a:extLst>
          </p:cNvPr>
          <p:cNvSpPr txBox="1"/>
          <p:nvPr/>
        </p:nvSpPr>
        <p:spPr>
          <a:xfrm>
            <a:off x="2913522" y="2206451"/>
            <a:ext cx="244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03864"/>
                </a:solidFill>
                <a:latin typeface="+mj-lt"/>
              </a:rPr>
              <a:t>RH-Preventive Score</a:t>
            </a:r>
          </a:p>
        </p:txBody>
      </p:sp>
    </p:spTree>
    <p:extLst>
      <p:ext uri="{BB962C8B-B14F-4D97-AF65-F5344CB8AC3E}">
        <p14:creationId xmlns:p14="http://schemas.microsoft.com/office/powerpoint/2010/main" val="29703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967-D0F7-2223-0B12-4D407682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FAD4EB-15D6-6D6D-F5DE-25342593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Integration with Other Mechanisms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A6621C-F03A-5AE0-F6EC-8F105ED3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integrate </a:t>
            </a:r>
            <a:r>
              <a:rPr lang="en-US" b="1" dirty="0" err="1">
                <a:solidFill>
                  <a:srgbClr val="6E206A"/>
                </a:solidFill>
              </a:rPr>
              <a:t>BreakHammer</a:t>
            </a:r>
            <a:r>
              <a:rPr lang="en-US" dirty="0"/>
              <a:t> with </a:t>
            </a:r>
            <a:r>
              <a:rPr lang="en-US" b="1" dirty="0">
                <a:solidFill>
                  <a:srgbClr val="486AA7"/>
                </a:solidFill>
              </a:rPr>
              <a:t>eight </a:t>
            </a:r>
            <a:r>
              <a:rPr lang="en-US" dirty="0"/>
              <a:t>RowHammer solutions: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520DD-88B8-1249-C2BC-E4B89BE60D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88"/>
          <a:stretch>
            <a:fillRect/>
          </a:stretch>
        </p:blipFill>
        <p:spPr>
          <a:xfrm>
            <a:off x="1330840" y="2402414"/>
            <a:ext cx="9530320" cy="3260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92040-1065-740E-17F9-B8867E1436FE}"/>
              </a:ext>
            </a:extLst>
          </p:cNvPr>
          <p:cNvSpPr txBox="1"/>
          <p:nvPr/>
        </p:nvSpPr>
        <p:spPr>
          <a:xfrm>
            <a:off x="5887104" y="5719942"/>
            <a:ext cx="5454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B67E9-9B7D-8E20-541A-B61C1A5E2437}"/>
              </a:ext>
            </a:extLst>
          </p:cNvPr>
          <p:cNvSpPr txBox="1"/>
          <p:nvPr/>
        </p:nvSpPr>
        <p:spPr>
          <a:xfrm>
            <a:off x="1980617" y="5719942"/>
            <a:ext cx="3796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https://arxiv.org/abs/2404.13477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EC1F28-9AE2-6A1E-BC0E-DCE89C6C54C2}"/>
              </a:ext>
            </a:extLst>
          </p:cNvPr>
          <p:cNvGrpSpPr/>
          <p:nvPr/>
        </p:nvGrpSpPr>
        <p:grpSpPr>
          <a:xfrm>
            <a:off x="282006" y="1215743"/>
            <a:ext cx="8625837" cy="1333046"/>
            <a:chOff x="259081" y="2284906"/>
            <a:chExt cx="8625837" cy="13330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B9081-D010-B6CB-9582-23E6944C2257}"/>
                </a:ext>
              </a:extLst>
            </p:cNvPr>
            <p:cNvSpPr txBox="1"/>
            <p:nvPr/>
          </p:nvSpPr>
          <p:spPr>
            <a:xfrm>
              <a:off x="259081" y="2284906"/>
              <a:ext cx="4312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PARA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[Kim+, ISCA 2014]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Graphene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[Park+, MICRO 2020]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Hydra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[Qureshi+, ISCA 2022]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prstClr val="black"/>
                  </a:solidFill>
                  <a:latin typeface="+mj-lt"/>
                </a:rPr>
                <a:t>TWiCe</a:t>
              </a:r>
              <a:r>
                <a:rPr lang="en-US" sz="20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[Lee+, ISCA 2019]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77A703-4BC8-51E7-B805-A0A4695CEAE3}"/>
                </a:ext>
              </a:extLst>
            </p:cNvPr>
            <p:cNvSpPr txBox="1"/>
            <p:nvPr/>
          </p:nvSpPr>
          <p:spPr>
            <a:xfrm>
              <a:off x="4571999" y="2294513"/>
              <a:ext cx="4312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AQUA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[Saxena+, MICRO 2022]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REGA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[Marazzi+, S&amp;P 2023]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RFM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[JEDEC 2020]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PRAC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[JEDEC 2024]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906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74C69-D925-899C-261D-22BA272A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şlık 1">
            <a:extLst>
              <a:ext uri="{FF2B5EF4-FFF2-40B4-BE49-F238E27FC236}">
                <a16:creationId xmlns:a16="http://schemas.microsoft.com/office/drawing/2014/main" id="{B3543500-0EEF-4B42-E8BE-91CCF7C1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BreakHammer: Overview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41F5EA8-00AE-7310-4BA3-6E991BF7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9B55AF9-FC57-70A6-30BB-75297E7F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D89B29-C802-7B23-84F3-21F065D0EF95}"/>
              </a:ext>
            </a:extLst>
          </p:cNvPr>
          <p:cNvGrpSpPr/>
          <p:nvPr/>
        </p:nvGrpSpPr>
        <p:grpSpPr>
          <a:xfrm>
            <a:off x="1884315" y="831708"/>
            <a:ext cx="8255726" cy="1018840"/>
            <a:chOff x="360315" y="831708"/>
            <a:chExt cx="8255726" cy="101884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4B6148-1874-0819-1B42-07D2AB79F880}"/>
                </a:ext>
              </a:extLst>
            </p:cNvPr>
            <p:cNvCxnSpPr/>
            <p:nvPr/>
          </p:nvCxnSpPr>
          <p:spPr>
            <a:xfrm>
              <a:off x="360315" y="1596975"/>
              <a:ext cx="82557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9A3C00-0D1D-3168-111B-6F0653B9813E}"/>
                </a:ext>
              </a:extLst>
            </p:cNvPr>
            <p:cNvSpPr txBox="1"/>
            <p:nvPr/>
          </p:nvSpPr>
          <p:spPr>
            <a:xfrm>
              <a:off x="3238590" y="831708"/>
              <a:ext cx="2666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Execution Timeline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81FBE1E-321E-62B0-F6CC-4A52B0389B9A}"/>
                </a:ext>
              </a:extLst>
            </p:cNvPr>
            <p:cNvSpPr txBox="1"/>
            <p:nvPr/>
          </p:nvSpPr>
          <p:spPr>
            <a:xfrm>
              <a:off x="736089" y="1219938"/>
              <a:ext cx="262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1E763B-0EC6-D04F-B599-C617B0AFA0A7}"/>
                </a:ext>
              </a:extLst>
            </p:cNvPr>
            <p:cNvSpPr txBox="1"/>
            <p:nvPr/>
          </p:nvSpPr>
          <p:spPr>
            <a:xfrm>
              <a:off x="3381583" y="1222224"/>
              <a:ext cx="241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F76DDB1-374A-C960-3D23-B5948CF6437E}"/>
                </a:ext>
              </a:extLst>
            </p:cNvPr>
            <p:cNvSpPr txBox="1"/>
            <p:nvPr/>
          </p:nvSpPr>
          <p:spPr>
            <a:xfrm>
              <a:off x="5820801" y="1225176"/>
              <a:ext cx="24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10DF93C7-71E4-4518-DED1-2F42F57646B9}"/>
                </a:ext>
              </a:extLst>
            </p:cNvPr>
            <p:cNvGrpSpPr/>
            <p:nvPr/>
          </p:nvGrpSpPr>
          <p:grpSpPr>
            <a:xfrm>
              <a:off x="736090" y="1336790"/>
              <a:ext cx="7504176" cy="513758"/>
              <a:chOff x="730717" y="5582220"/>
              <a:chExt cx="7504176" cy="51375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E6ED99E-C9D7-5007-9E8D-64A050F34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93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0EA767AF-8893-69D2-3885-9EACCB1CB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671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D931E503-81C4-DF07-BBD9-B836460957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742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CE8DF2DA-6A75-C97E-949A-E4EE86981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17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6E378FB3-CCD2-7183-4897-70E7849C5ADE}"/>
              </a:ext>
            </a:extLst>
          </p:cNvPr>
          <p:cNvGrpSpPr/>
          <p:nvPr/>
        </p:nvGrpSpPr>
        <p:grpSpPr>
          <a:xfrm>
            <a:off x="1381749" y="1821165"/>
            <a:ext cx="9226838" cy="1228881"/>
            <a:chOff x="-142251" y="1821164"/>
            <a:chExt cx="9226838" cy="122888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388522-A163-524F-C3F9-1ED90BA040B4}"/>
                </a:ext>
              </a:extLst>
            </p:cNvPr>
            <p:cNvCxnSpPr/>
            <p:nvPr/>
          </p:nvCxnSpPr>
          <p:spPr>
            <a:xfrm>
              <a:off x="62439" y="2069880"/>
              <a:ext cx="9020601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E6659DC-4C65-FE84-7CC7-C590D2A0B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" y="1821164"/>
              <a:ext cx="3304013" cy="24126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DC4D37-99DE-6D04-325C-88651A4818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801" y="1840836"/>
              <a:ext cx="3227243" cy="2256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52601F0A-F954-D4B8-9247-D0D05BE690F4}"/>
                </a:ext>
              </a:extLst>
            </p:cNvPr>
            <p:cNvGrpSpPr/>
            <p:nvPr/>
          </p:nvGrpSpPr>
          <p:grpSpPr>
            <a:xfrm>
              <a:off x="914400" y="2642177"/>
              <a:ext cx="8170187" cy="369332"/>
              <a:chOff x="922148" y="5417382"/>
              <a:chExt cx="8170187" cy="369332"/>
            </a:xfrm>
          </p:grpSpPr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7C3FF376-8792-369B-E41C-616791551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148" y="5621449"/>
                <a:ext cx="7559040" cy="0"/>
              </a:xfrm>
              <a:prstGeom prst="straightConnector1">
                <a:avLst/>
              </a:prstGeom>
              <a:ln w="57150">
                <a:solidFill>
                  <a:srgbClr val="59595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DB9D6CE1-4174-8D16-4B3E-7AEB7B10F572}"/>
                  </a:ext>
                </a:extLst>
              </p:cNvPr>
              <p:cNvSpPr txBox="1"/>
              <p:nvPr/>
            </p:nvSpPr>
            <p:spPr>
              <a:xfrm>
                <a:off x="8423562" y="5417382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72C51"/>
                    </a:solidFill>
                    <a:latin typeface="+mj-lt"/>
                  </a:rPr>
                  <a:t>Time</a:t>
                </a:r>
              </a:p>
            </p:txBody>
          </p:sp>
        </p:grpSp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6ACF9027-7501-6FB3-2E88-11A197086018}"/>
                </a:ext>
              </a:extLst>
            </p:cNvPr>
            <p:cNvSpPr/>
            <p:nvPr/>
          </p:nvSpPr>
          <p:spPr>
            <a:xfrm>
              <a:off x="5862085" y="260743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5ECB3816-F36F-69BB-DEAB-A54FA1644123}"/>
                </a:ext>
              </a:extLst>
            </p:cNvPr>
            <p:cNvSpPr/>
            <p:nvPr/>
          </p:nvSpPr>
          <p:spPr>
            <a:xfrm>
              <a:off x="2942816" y="260681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20C611D7-72F0-FC9C-C9B6-82B4A6F9524A}"/>
                </a:ext>
              </a:extLst>
            </p:cNvPr>
            <p:cNvSpPr/>
            <p:nvPr/>
          </p:nvSpPr>
          <p:spPr>
            <a:xfrm>
              <a:off x="4397166" y="2611895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7" name="Rectangle: Rounded Corners 1056">
              <a:extLst>
                <a:ext uri="{FF2B5EF4-FFF2-40B4-BE49-F238E27FC236}">
                  <a16:creationId xmlns:a16="http://schemas.microsoft.com/office/drawing/2014/main" id="{D43EE5D1-4746-ECD3-77ED-AA6BFADB0473}"/>
                </a:ext>
              </a:extLst>
            </p:cNvPr>
            <p:cNvSpPr/>
            <p:nvPr/>
          </p:nvSpPr>
          <p:spPr>
            <a:xfrm>
              <a:off x="3670923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B00F7C4E-77D7-ADE7-7AFA-CCE1F2C3E9D0}"/>
                </a:ext>
              </a:extLst>
            </p:cNvPr>
            <p:cNvSpPr/>
            <p:nvPr/>
          </p:nvSpPr>
          <p:spPr>
            <a:xfrm>
              <a:off x="6588327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7B4164DA-95A0-0C1C-4A47-75D14E8944BB}"/>
                </a:ext>
              </a:extLst>
            </p:cNvPr>
            <p:cNvGrpSpPr/>
            <p:nvPr/>
          </p:nvGrpSpPr>
          <p:grpSpPr>
            <a:xfrm>
              <a:off x="3780334" y="2081801"/>
              <a:ext cx="3292185" cy="966543"/>
              <a:chOff x="-116948" y="4868867"/>
              <a:chExt cx="3292185" cy="966543"/>
            </a:xfrm>
          </p:grpSpPr>
          <p:sp>
            <p:nvSpPr>
              <p:cNvPr id="1060" name="Rectangle: Rounded Corners 1059">
                <a:extLst>
                  <a:ext uri="{FF2B5EF4-FFF2-40B4-BE49-F238E27FC236}">
                    <a16:creationId xmlns:a16="http://schemas.microsoft.com/office/drawing/2014/main" id="{8C0AF3BA-242E-5896-6DEC-23C4418A52C6}"/>
                  </a:ext>
                </a:extLst>
              </p:cNvPr>
              <p:cNvSpPr/>
              <p:nvPr/>
            </p:nvSpPr>
            <p:spPr>
              <a:xfrm>
                <a:off x="1231373" y="5397260"/>
                <a:ext cx="595545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B0F240DC-F08F-B45B-553D-96BC35F019D4}"/>
                  </a:ext>
                </a:extLst>
              </p:cNvPr>
              <p:cNvGrpSpPr/>
              <p:nvPr/>
            </p:nvGrpSpPr>
            <p:grpSpPr>
              <a:xfrm>
                <a:off x="-116948" y="4868867"/>
                <a:ext cx="3292185" cy="519156"/>
                <a:chOff x="-116948" y="4980627"/>
                <a:chExt cx="3292185" cy="519156"/>
              </a:xfrm>
            </p:grpSpPr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A38D6568-4A5A-B298-EAE9-C6050BB04DAB}"/>
                    </a:ext>
                  </a:extLst>
                </p:cNvPr>
                <p:cNvSpPr txBox="1"/>
                <p:nvPr/>
              </p:nvSpPr>
              <p:spPr>
                <a:xfrm>
                  <a:off x="-116948" y="4980627"/>
                  <a:ext cx="32921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Thread 1’s Row Activations</a:t>
                  </a:r>
                </a:p>
              </p:txBody>
            </p:sp>
            <p:cxnSp>
              <p:nvCxnSpPr>
                <p:cNvPr id="1063" name="Straight Arrow Connector 1062">
                  <a:extLst>
                    <a:ext uri="{FF2B5EF4-FFF2-40B4-BE49-F238E27FC236}">
                      <a16:creationId xmlns:a16="http://schemas.microsoft.com/office/drawing/2014/main" id="{1AA6D56C-DE2F-997E-5BED-04B3B761AF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9145" y="5275594"/>
                  <a:ext cx="1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412BB440-FCF7-B341-96C3-D36667271918}"/>
                </a:ext>
              </a:extLst>
            </p:cNvPr>
            <p:cNvGrpSpPr/>
            <p:nvPr/>
          </p:nvGrpSpPr>
          <p:grpSpPr>
            <a:xfrm>
              <a:off x="-142251" y="2074958"/>
              <a:ext cx="3681078" cy="968007"/>
              <a:chOff x="5609279" y="4867403"/>
              <a:chExt cx="3681078" cy="968007"/>
            </a:xfrm>
          </p:grpSpPr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B2B202C8-2957-A50B-CA17-4D8F995CEC07}"/>
                  </a:ext>
                </a:extLst>
              </p:cNvPr>
              <p:cNvSpPr/>
              <p:nvPr/>
            </p:nvSpPr>
            <p:spPr>
              <a:xfrm>
                <a:off x="6959741" y="5397260"/>
                <a:ext cx="851346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REF</a:t>
                </a:r>
                <a:r>
                  <a:rPr lang="en-US" sz="2200" b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</a:t>
                </a:r>
                <a:endPara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98ED0FF9-9FDF-F1A2-1312-02CB3DF3AF89}"/>
                  </a:ext>
                </a:extLst>
              </p:cNvPr>
              <p:cNvGrpSpPr/>
              <p:nvPr/>
            </p:nvGrpSpPr>
            <p:grpSpPr>
              <a:xfrm>
                <a:off x="5609279" y="4867403"/>
                <a:ext cx="3681078" cy="526716"/>
                <a:chOff x="5609279" y="4999483"/>
                <a:chExt cx="3681078" cy="526716"/>
              </a:xfrm>
            </p:grpSpPr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681342F-4889-DDDE-381F-030991FD352E}"/>
                    </a:ext>
                  </a:extLst>
                </p:cNvPr>
                <p:cNvSpPr txBox="1"/>
                <p:nvPr/>
              </p:nvSpPr>
              <p:spPr>
                <a:xfrm>
                  <a:off x="5609279" y="4999483"/>
                  <a:ext cx="3681078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RowHammer</a:t>
                  </a:r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-Preventive Action</a:t>
                  </a:r>
                </a:p>
              </p:txBody>
            </p:sp>
            <p:cxnSp>
              <p:nvCxnSpPr>
                <p:cNvPr id="1068" name="Straight Arrow Connector 1067">
                  <a:extLst>
                    <a:ext uri="{FF2B5EF4-FFF2-40B4-BE49-F238E27FC236}">
                      <a16:creationId xmlns:a16="http://schemas.microsoft.com/office/drawing/2014/main" id="{EE23D3B0-C933-B35E-F453-1A1A1B8E52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2213" y="5302010"/>
                  <a:ext cx="0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B0CD4E1A-F7AC-2450-6D5D-9852F05B26DA}"/>
                </a:ext>
              </a:extLst>
            </p:cNvPr>
            <p:cNvSpPr/>
            <p:nvPr/>
          </p:nvSpPr>
          <p:spPr>
            <a:xfrm>
              <a:off x="2202646" y="260224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091" name="Rectangle: Rounded Corners 1090">
              <a:extLst>
                <a:ext uri="{FF2B5EF4-FFF2-40B4-BE49-F238E27FC236}">
                  <a16:creationId xmlns:a16="http://schemas.microsoft.com/office/drawing/2014/main" id="{D774E7CA-1AC3-C287-EFB1-DF0507A65741}"/>
                </a:ext>
              </a:extLst>
            </p:cNvPr>
            <p:cNvSpPr/>
            <p:nvPr/>
          </p:nvSpPr>
          <p:spPr>
            <a:xfrm>
              <a:off x="7310201" y="2603257"/>
              <a:ext cx="851341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7587105C-F8D1-AC47-D02E-1062DA9BED84}"/>
              </a:ext>
            </a:extLst>
          </p:cNvPr>
          <p:cNvGrpSpPr/>
          <p:nvPr/>
        </p:nvGrpSpPr>
        <p:grpSpPr>
          <a:xfrm>
            <a:off x="1662918" y="3052235"/>
            <a:ext cx="8022624" cy="3425314"/>
            <a:chOff x="138918" y="3052235"/>
            <a:chExt cx="8022624" cy="3425314"/>
          </a:xfrm>
        </p:grpSpPr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7C2B2462-BC1D-2CDD-D9DA-3CA3504BED6F}"/>
                </a:ext>
              </a:extLst>
            </p:cNvPr>
            <p:cNvSpPr/>
            <p:nvPr/>
          </p:nvSpPr>
          <p:spPr>
            <a:xfrm rot="5400000" flipH="1">
              <a:off x="5104732" y="145069"/>
              <a:ext cx="149643" cy="5963976"/>
            </a:xfrm>
            <a:prstGeom prst="leftBracket">
              <a:avLst>
                <a:gd name="adj" fmla="val 1020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ECE120BD-E53F-18DD-44F7-2A824492FB45}"/>
                </a:ext>
              </a:extLst>
            </p:cNvPr>
            <p:cNvGrpSpPr/>
            <p:nvPr/>
          </p:nvGrpSpPr>
          <p:grpSpPr>
            <a:xfrm>
              <a:off x="138918" y="3274812"/>
              <a:ext cx="2601225" cy="3202737"/>
              <a:chOff x="138918" y="3274812"/>
              <a:chExt cx="2601225" cy="3202737"/>
            </a:xfrm>
          </p:grpSpPr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9D3116D1-6A98-EB0A-090D-298DC3BDA290}"/>
                  </a:ext>
                </a:extLst>
              </p:cNvPr>
              <p:cNvSpPr/>
              <p:nvPr/>
            </p:nvSpPr>
            <p:spPr>
              <a:xfrm>
                <a:off x="166342" y="383097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13141656-4A36-3B77-DE8E-C38942160CAF}"/>
                  </a:ext>
                </a:extLst>
              </p:cNvPr>
              <p:cNvSpPr/>
              <p:nvPr/>
            </p:nvSpPr>
            <p:spPr>
              <a:xfrm rot="5400000">
                <a:off x="2272484" y="3353648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1BAD0FB-C672-D3FE-E07F-227EC6EA9169}"/>
                  </a:ext>
                </a:extLst>
              </p:cNvPr>
              <p:cNvGrpSpPr/>
              <p:nvPr/>
            </p:nvGrpSpPr>
            <p:grpSpPr>
              <a:xfrm>
                <a:off x="335554" y="4086297"/>
                <a:ext cx="2207954" cy="1424990"/>
                <a:chOff x="327294" y="4489470"/>
                <a:chExt cx="2207954" cy="142499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C35B8C0-7DE9-9DDD-1AF1-638FB25D6558}"/>
                    </a:ext>
                  </a:extLst>
                </p:cNvPr>
                <p:cNvSpPr/>
                <p:nvPr/>
              </p:nvSpPr>
              <p:spPr>
                <a:xfrm>
                  <a:off x="327294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Thread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B01603F-BCBC-3061-A70A-D967ACFF0EE3}"/>
                    </a:ext>
                  </a:extLst>
                </p:cNvPr>
                <p:cNvSpPr/>
                <p:nvPr/>
              </p:nvSpPr>
              <p:spPr>
                <a:xfrm>
                  <a:off x="1447763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Score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F3E0D78-94BE-FC24-1AD2-DEBBB604C159}"/>
                    </a:ext>
                  </a:extLst>
                </p:cNvPr>
                <p:cNvSpPr/>
                <p:nvPr/>
              </p:nvSpPr>
              <p:spPr>
                <a:xfrm>
                  <a:off x="327294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T1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A17FD8C-7A6C-DF32-53BA-FD984F429FC0}"/>
                    </a:ext>
                  </a:extLst>
                </p:cNvPr>
                <p:cNvSpPr/>
                <p:nvPr/>
              </p:nvSpPr>
              <p:spPr>
                <a:xfrm>
                  <a:off x="327294" y="5137926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T2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A942798-48E9-D1A2-A544-DD660548E3AD}"/>
                    </a:ext>
                  </a:extLst>
                </p:cNvPr>
                <p:cNvSpPr/>
                <p:nvPr/>
              </p:nvSpPr>
              <p:spPr>
                <a:xfrm>
                  <a:off x="327294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T3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EA70C42-FE95-3172-2B93-21A5E37050BA}"/>
                    </a:ext>
                  </a:extLst>
                </p:cNvPr>
                <p:cNvSpPr/>
                <p:nvPr/>
              </p:nvSpPr>
              <p:spPr>
                <a:xfrm>
                  <a:off x="327294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T4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33D5CA8-364E-72F9-2202-2CF89B7CD105}"/>
                    </a:ext>
                  </a:extLst>
                </p:cNvPr>
                <p:cNvSpPr/>
                <p:nvPr/>
              </p:nvSpPr>
              <p:spPr>
                <a:xfrm>
                  <a:off x="1447763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10 ↑↑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3CF24DB-F83B-F09F-1312-C511DD3C44B6}"/>
                    </a:ext>
                  </a:extLst>
                </p:cNvPr>
                <p:cNvSpPr/>
                <p:nvPr/>
              </p:nvSpPr>
              <p:spPr>
                <a:xfrm>
                  <a:off x="1447763" y="5136553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2 ↑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8771ED5-84C2-97DA-20E0-4A42D952C72A}"/>
                    </a:ext>
                  </a:extLst>
                </p:cNvPr>
                <p:cNvSpPr/>
                <p:nvPr/>
              </p:nvSpPr>
              <p:spPr>
                <a:xfrm>
                  <a:off x="1447763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3 ↑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E28455D-2F50-31E5-BA5D-23515BEFAEA3}"/>
                    </a:ext>
                  </a:extLst>
                </p:cNvPr>
                <p:cNvSpPr/>
                <p:nvPr/>
              </p:nvSpPr>
              <p:spPr>
                <a:xfrm>
                  <a:off x="1447763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  50 ↑↑↑</a:t>
                  </a:r>
                </a:p>
              </p:txBody>
            </p:sp>
          </p:grp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55B87EEB-36BC-B8A9-8400-B8EC556A0EF7}"/>
                  </a:ext>
                </a:extLst>
              </p:cNvPr>
              <p:cNvSpPr txBox="1"/>
              <p:nvPr/>
            </p:nvSpPr>
            <p:spPr>
              <a:xfrm>
                <a:off x="138918" y="5831218"/>
                <a:ext cx="26012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Observing </a:t>
                </a:r>
                <a:r>
                  <a:rPr lang="en-US" b="1" dirty="0" err="1">
                    <a:latin typeface="+mj-lt"/>
                  </a:rPr>
                  <a:t>RowHammer</a:t>
                </a:r>
                <a:r>
                  <a:rPr lang="en-US" b="1" dirty="0">
                    <a:latin typeface="+mj-lt"/>
                  </a:rPr>
                  <a:t>-</a:t>
                </a:r>
              </a:p>
              <a:p>
                <a:pPr algn="ctr"/>
                <a:r>
                  <a:rPr lang="en-US" b="1" dirty="0">
                    <a:latin typeface="+mj-lt"/>
                  </a:rPr>
                  <a:t>Preventive Actions</a:t>
                </a:r>
              </a:p>
            </p:txBody>
          </p:sp>
        </p:grp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50D90866-0CDD-644E-EFE6-E91EFDA6424F}"/>
              </a:ext>
            </a:extLst>
          </p:cNvPr>
          <p:cNvGrpSpPr/>
          <p:nvPr/>
        </p:nvGrpSpPr>
        <p:grpSpPr>
          <a:xfrm>
            <a:off x="4317895" y="3820816"/>
            <a:ext cx="3249653" cy="2379735"/>
            <a:chOff x="2793894" y="3820815"/>
            <a:chExt cx="3249653" cy="2379735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E5E47881-AD3F-70C6-6B0C-C5A891364687}"/>
                </a:ext>
              </a:extLst>
            </p:cNvPr>
            <p:cNvGrpSpPr/>
            <p:nvPr/>
          </p:nvGrpSpPr>
          <p:grpSpPr>
            <a:xfrm>
              <a:off x="2793894" y="3820815"/>
              <a:ext cx="3107972" cy="1941300"/>
              <a:chOff x="2793894" y="3820815"/>
              <a:chExt cx="3107972" cy="1941300"/>
            </a:xfrm>
          </p:grpSpPr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BD5A7CCC-B9C4-35DE-8FA2-E125CCCD4E19}"/>
                  </a:ext>
                </a:extLst>
              </p:cNvPr>
              <p:cNvSpPr/>
              <p:nvPr/>
            </p:nvSpPr>
            <p:spPr>
              <a:xfrm>
                <a:off x="3297518" y="3820815"/>
                <a:ext cx="2546378" cy="1941300"/>
              </a:xfrm>
              <a:prstGeom prst="rect">
                <a:avLst/>
              </a:prstGeom>
              <a:solidFill>
                <a:srgbClr val="FFCCCC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A553CA46-DC14-003E-DEA2-CF837E6B0694}"/>
                  </a:ext>
                </a:extLst>
              </p:cNvPr>
              <p:cNvSpPr/>
              <p:nvPr/>
            </p:nvSpPr>
            <p:spPr>
              <a:xfrm>
                <a:off x="2793894" y="4647740"/>
                <a:ext cx="435548" cy="277875"/>
              </a:xfrm>
              <a:prstGeom prst="rightArrow">
                <a:avLst/>
              </a:prstGeom>
              <a:solidFill>
                <a:srgbClr val="FFCCCC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AEE328-7FE1-605C-ECAB-AFAD473ABCA0}"/>
                  </a:ext>
                </a:extLst>
              </p:cNvPr>
              <p:cNvSpPr/>
              <p:nvPr/>
            </p:nvSpPr>
            <p:spPr>
              <a:xfrm>
                <a:off x="3493110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E828CDA-9D10-F7BC-DBE7-FD32B10C0B2C}"/>
                  </a:ext>
                </a:extLst>
              </p:cNvPr>
              <p:cNvSpPr/>
              <p:nvPr/>
            </p:nvSpPr>
            <p:spPr>
              <a:xfrm>
                <a:off x="4045769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1A9CFD8-BCAF-571A-1F63-22D490F6E959}"/>
                  </a:ext>
                </a:extLst>
              </p:cNvPr>
              <p:cNvSpPr/>
              <p:nvPr/>
            </p:nvSpPr>
            <p:spPr>
              <a:xfrm>
                <a:off x="4598428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5392880-9136-BEF2-6130-4607909C2B9C}"/>
                  </a:ext>
                </a:extLst>
              </p:cNvPr>
              <p:cNvSpPr/>
              <p:nvPr/>
            </p:nvSpPr>
            <p:spPr>
              <a:xfrm>
                <a:off x="5151088" y="4568555"/>
                <a:ext cx="495098" cy="281324"/>
              </a:xfrm>
              <a:prstGeom prst="rect">
                <a:avLst/>
              </a:prstGeom>
              <a:solidFill>
                <a:srgbClr val="F3ABA8"/>
              </a:solidFill>
              <a:ln w="28575">
                <a:solidFill>
                  <a:srgbClr val="6E2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E206A"/>
                    </a:solidFill>
                    <a:latin typeface="+mj-lt"/>
                  </a:rPr>
                  <a:t>T4</a:t>
                </a:r>
              </a:p>
            </p:txBody>
          </p:sp>
          <p:pic>
            <p:nvPicPr>
              <p:cNvPr id="3" name="Image 30" descr=" ">
                <a:extLst>
                  <a:ext uri="{FF2B5EF4-FFF2-40B4-BE49-F238E27FC236}">
                    <a16:creationId xmlns:a16="http://schemas.microsoft.com/office/drawing/2014/main" id="{BB627C23-A781-5DAB-B3D3-E0FF53015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36557" y="3970987"/>
                <a:ext cx="468299" cy="468333"/>
              </a:xfrm>
              <a:prstGeom prst="rect">
                <a:avLst/>
              </a:prstGeom>
            </p:spPr>
          </p:pic>
          <p:pic>
            <p:nvPicPr>
              <p:cNvPr id="11" name="Picture 10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9925C84F-BAE9-035E-F9D3-57216E23F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820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810AFBE3-734B-3FD6-99F6-5789B00BB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1697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3" name="Picture 12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68C645C3-A185-C0EE-A955-F3357B477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56" y="499131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4" name="Picture 2" descr="Hacker - Free security icons">
                <a:extLst>
                  <a:ext uri="{FF2B5EF4-FFF2-40B4-BE49-F238E27FC236}">
                    <a16:creationId xmlns:a16="http://schemas.microsoft.com/office/drawing/2014/main" id="{53E63B80-342D-2DE4-41A6-849CC1762E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015" y="4981010"/>
                <a:ext cx="426828" cy="426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D1DF93-C8B9-8D91-ED96-EDFDE6546AEC}"/>
                  </a:ext>
                </a:extLst>
              </p:cNvPr>
              <p:cNvSpPr txBox="1"/>
              <p:nvPr/>
            </p:nvSpPr>
            <p:spPr>
              <a:xfrm>
                <a:off x="4901271" y="5363739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Suspect</a:t>
                </a: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2DD9B826-FA4C-E3F0-B00E-7EA6AD155F06}"/>
                </a:ext>
              </a:extLst>
            </p:cNvPr>
            <p:cNvSpPr txBox="1"/>
            <p:nvPr/>
          </p:nvSpPr>
          <p:spPr>
            <a:xfrm>
              <a:off x="3138521" y="5831218"/>
              <a:ext cx="2905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Identifying Suspect Threads</a:t>
              </a: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ECD93BB0-B227-39A0-872A-36843D9D3501}"/>
              </a:ext>
            </a:extLst>
          </p:cNvPr>
          <p:cNvGrpSpPr/>
          <p:nvPr/>
        </p:nvGrpSpPr>
        <p:grpSpPr>
          <a:xfrm>
            <a:off x="7466083" y="3829551"/>
            <a:ext cx="3074988" cy="2647998"/>
            <a:chOff x="5942083" y="3829551"/>
            <a:chExt cx="3074988" cy="2647998"/>
          </a:xfrm>
        </p:grpSpPr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81F320EB-07EB-FADC-B1FC-EE673B9CEA4A}"/>
                </a:ext>
              </a:extLst>
            </p:cNvPr>
            <p:cNvSpPr/>
            <p:nvPr/>
          </p:nvSpPr>
          <p:spPr>
            <a:xfrm>
              <a:off x="6470693" y="3829551"/>
              <a:ext cx="2546378" cy="1941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86FB6CD-D8FC-B972-79F3-8E87EF2F639F}"/>
                </a:ext>
              </a:extLst>
            </p:cNvPr>
            <p:cNvSpPr/>
            <p:nvPr/>
          </p:nvSpPr>
          <p:spPr>
            <a:xfrm>
              <a:off x="5942083" y="4647739"/>
              <a:ext cx="435548" cy="277875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pic>
          <p:nvPicPr>
            <p:cNvPr id="29" name="Picture 2" descr="Hacker - Free security icons">
              <a:extLst>
                <a:ext uri="{FF2B5EF4-FFF2-40B4-BE49-F238E27FC236}">
                  <a16:creationId xmlns:a16="http://schemas.microsoft.com/office/drawing/2014/main" id="{364D3EE3-9A8B-0CCD-E21A-61DC752D3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06" y="4134522"/>
              <a:ext cx="576950" cy="57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6A1F87-A0C5-C03B-B3A8-7A3A24885A64}"/>
                </a:ext>
              </a:extLst>
            </p:cNvPr>
            <p:cNvSpPr/>
            <p:nvPr/>
          </p:nvSpPr>
          <p:spPr>
            <a:xfrm>
              <a:off x="6580402" y="5089848"/>
              <a:ext cx="495098" cy="281324"/>
            </a:xfrm>
            <a:prstGeom prst="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E206A"/>
                  </a:solidFill>
                  <a:latin typeface="+mj-lt"/>
                </a:rPr>
                <a:t>LD</a:t>
              </a:r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C0A9DB90-8AA7-BC45-884A-726423A2AD8E}"/>
                </a:ext>
              </a:extLst>
            </p:cNvPr>
            <p:cNvGrpSpPr/>
            <p:nvPr/>
          </p:nvGrpSpPr>
          <p:grpSpPr>
            <a:xfrm>
              <a:off x="7192970" y="5029906"/>
              <a:ext cx="495098" cy="401209"/>
              <a:chOff x="7192970" y="5014071"/>
              <a:chExt cx="495098" cy="4012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3B2DCA8-0C51-CBC2-3855-448315908408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C0B58B08-12DD-5AA7-B98A-483AD63AF9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121F568C-76E4-3A50-6661-A2DADBEFF40D}"/>
                </a:ext>
              </a:extLst>
            </p:cNvPr>
            <p:cNvGrpSpPr/>
            <p:nvPr/>
          </p:nvGrpSpPr>
          <p:grpSpPr>
            <a:xfrm>
              <a:off x="7805397" y="5029906"/>
              <a:ext cx="495098" cy="401209"/>
              <a:chOff x="7192970" y="5014071"/>
              <a:chExt cx="495098" cy="401209"/>
            </a:xfrm>
          </p:grpSpPr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532E1DAB-7277-E9F7-05B4-3DABAA331264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EF7C55E1-EC2C-347F-E13A-F92574B4D1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C18D3FCE-C211-13F2-A5B8-FEDC142E3B0A}"/>
                </a:ext>
              </a:extLst>
            </p:cNvPr>
            <p:cNvGrpSpPr/>
            <p:nvPr/>
          </p:nvGrpSpPr>
          <p:grpSpPr>
            <a:xfrm>
              <a:off x="8418107" y="5029906"/>
              <a:ext cx="495098" cy="401209"/>
              <a:chOff x="7192970" y="5014071"/>
              <a:chExt cx="495098" cy="401209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778A051B-4E03-4394-57CF-F0EEDE791549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7A36B6B8-2202-1F01-0CB6-5274D07846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B36E327D-DDB8-799D-F1C6-27AEA29B78E1}"/>
                </a:ext>
              </a:extLst>
            </p:cNvPr>
            <p:cNvSpPr txBox="1"/>
            <p:nvPr/>
          </p:nvSpPr>
          <p:spPr>
            <a:xfrm>
              <a:off x="6769698" y="5831218"/>
              <a:ext cx="1980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Throttling Memory</a:t>
              </a:r>
            </a:p>
            <a:p>
              <a:pPr algn="ctr"/>
              <a:r>
                <a:rPr lang="en-US" b="1" dirty="0">
                  <a:latin typeface="+mj-lt"/>
                </a:rPr>
                <a:t>Bandwidth Usage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D2242B9-CC2C-71D3-8B0C-FDB3C8B98AA4}"/>
              </a:ext>
            </a:extLst>
          </p:cNvPr>
          <p:cNvSpPr/>
          <p:nvPr/>
        </p:nvSpPr>
        <p:spPr>
          <a:xfrm>
            <a:off x="1533750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042F0C-E6D5-D0D1-9334-583C44E3AF93}"/>
              </a:ext>
            </a:extLst>
          </p:cNvPr>
          <p:cNvSpPr/>
          <p:nvPr/>
        </p:nvSpPr>
        <p:spPr>
          <a:xfrm>
            <a:off x="4686588" y="3696297"/>
            <a:ext cx="375774" cy="3757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539590-1C2C-E986-901E-816B30970F33}"/>
              </a:ext>
            </a:extLst>
          </p:cNvPr>
          <p:cNvSpPr/>
          <p:nvPr/>
        </p:nvSpPr>
        <p:spPr>
          <a:xfrm>
            <a:off x="7839426" y="3698946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0376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6F79-E89C-F6AD-FF3E-64812AB9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846AD6-3B70-024D-594A-35CC01F5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Identifying Suspect Threads: An Example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5B32CE-76B2-A2C8-D8DD-2A609B80A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D1E9E-2090-38F1-C509-CFDC815CFCC0}"/>
              </a:ext>
            </a:extLst>
          </p:cNvPr>
          <p:cNvSpPr txBox="1"/>
          <p:nvPr/>
        </p:nvSpPr>
        <p:spPr>
          <a:xfrm>
            <a:off x="1563889" y="1140449"/>
            <a:ext cx="908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detects</a:t>
            </a:r>
            <a:r>
              <a:rPr lang="en-US" sz="2400" dirty="0">
                <a:latin typeface="+mj-lt"/>
              </a:rPr>
              <a:t> threads that trigger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too many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RowHammer</a:t>
            </a:r>
            <a:r>
              <a:rPr lang="en-US" sz="2400" dirty="0">
                <a:latin typeface="+mj-lt"/>
              </a:rPr>
              <a:t>-preventive actions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7D7DDB-2F56-E171-5555-3184D3C91DE2}"/>
              </a:ext>
            </a:extLst>
          </p:cNvPr>
          <p:cNvCxnSpPr>
            <a:cxnSpLocks/>
          </p:cNvCxnSpPr>
          <p:nvPr/>
        </p:nvCxnSpPr>
        <p:spPr>
          <a:xfrm flipV="1">
            <a:off x="5599689" y="5696958"/>
            <a:ext cx="467195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D96C0C1-B366-F438-357A-5DF06CF58490}"/>
              </a:ext>
            </a:extLst>
          </p:cNvPr>
          <p:cNvSpPr/>
          <p:nvPr/>
        </p:nvSpPr>
        <p:spPr>
          <a:xfrm>
            <a:off x="9974009" y="5561579"/>
            <a:ext cx="272006" cy="60444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FC738E-8EE1-82A8-FABC-C14F2D642ADD}"/>
              </a:ext>
            </a:extLst>
          </p:cNvPr>
          <p:cNvSpPr/>
          <p:nvPr/>
        </p:nvSpPr>
        <p:spPr>
          <a:xfrm>
            <a:off x="5609849" y="5556471"/>
            <a:ext cx="272006" cy="65554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547222-A707-A701-CDB3-33B33AE8C59B}"/>
              </a:ext>
            </a:extLst>
          </p:cNvPr>
          <p:cNvSpPr/>
          <p:nvPr/>
        </p:nvSpPr>
        <p:spPr>
          <a:xfrm>
            <a:off x="6233301" y="5225362"/>
            <a:ext cx="272006" cy="396662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5240C6-B400-FFC4-96E6-0AA96F63E724}"/>
              </a:ext>
            </a:extLst>
          </p:cNvPr>
          <p:cNvSpPr/>
          <p:nvPr/>
        </p:nvSpPr>
        <p:spPr>
          <a:xfrm>
            <a:off x="7480205" y="5505208"/>
            <a:ext cx="272006" cy="116816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5E04D7-13FD-4195-4EDC-F79DDA1092C6}"/>
              </a:ext>
            </a:extLst>
          </p:cNvPr>
          <p:cNvSpPr/>
          <p:nvPr/>
        </p:nvSpPr>
        <p:spPr>
          <a:xfrm>
            <a:off x="7791931" y="5225364"/>
            <a:ext cx="272006" cy="396662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5769B7-B099-458C-AC2F-E6A1114ED34A}"/>
              </a:ext>
            </a:extLst>
          </p:cNvPr>
          <p:cNvSpPr/>
          <p:nvPr/>
        </p:nvSpPr>
        <p:spPr>
          <a:xfrm>
            <a:off x="6545027" y="4791029"/>
            <a:ext cx="272006" cy="830997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567554-88C1-F27B-8281-1361F37F4785}"/>
              </a:ext>
            </a:extLst>
          </p:cNvPr>
          <p:cNvSpPr/>
          <p:nvPr/>
        </p:nvSpPr>
        <p:spPr>
          <a:xfrm>
            <a:off x="9038835" y="4701362"/>
            <a:ext cx="272006" cy="920663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162E1F-AE70-F5FB-519E-B02827A977D6}"/>
              </a:ext>
            </a:extLst>
          </p:cNvPr>
          <p:cNvSpPr/>
          <p:nvPr/>
        </p:nvSpPr>
        <p:spPr>
          <a:xfrm>
            <a:off x="9662287" y="4072712"/>
            <a:ext cx="272006" cy="1549313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D893D3-F2B0-034F-B968-A37E4CCCEEFA}"/>
              </a:ext>
            </a:extLst>
          </p:cNvPr>
          <p:cNvSpPr/>
          <p:nvPr/>
        </p:nvSpPr>
        <p:spPr>
          <a:xfrm>
            <a:off x="8415383" y="2765738"/>
            <a:ext cx="272006" cy="2856287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B1F0D9-A681-96E2-176F-EAF1655D44B0}"/>
              </a:ext>
            </a:extLst>
          </p:cNvPr>
          <p:cNvSpPr/>
          <p:nvPr/>
        </p:nvSpPr>
        <p:spPr>
          <a:xfrm>
            <a:off x="5921575" y="5556468"/>
            <a:ext cx="272006" cy="65556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88E152-B06B-88D1-BE1B-9B015D3F2316}"/>
              </a:ext>
            </a:extLst>
          </p:cNvPr>
          <p:cNvSpPr/>
          <p:nvPr/>
        </p:nvSpPr>
        <p:spPr>
          <a:xfrm>
            <a:off x="7168479" y="5290919"/>
            <a:ext cx="272006" cy="331106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6C8C62-FE77-DEE2-0FEE-0B7B464CA931}"/>
              </a:ext>
            </a:extLst>
          </p:cNvPr>
          <p:cNvSpPr/>
          <p:nvPr/>
        </p:nvSpPr>
        <p:spPr>
          <a:xfrm>
            <a:off x="6856753" y="5164918"/>
            <a:ext cx="272006" cy="457108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1BF7AB-CF4E-95C0-1ECE-6986FAAFCE72}"/>
              </a:ext>
            </a:extLst>
          </p:cNvPr>
          <p:cNvSpPr/>
          <p:nvPr/>
        </p:nvSpPr>
        <p:spPr>
          <a:xfrm>
            <a:off x="8103657" y="4731842"/>
            <a:ext cx="272006" cy="890183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6FFABBF-D131-61A1-2706-79C53330E4FC}"/>
              </a:ext>
            </a:extLst>
          </p:cNvPr>
          <p:cNvSpPr/>
          <p:nvPr/>
        </p:nvSpPr>
        <p:spPr>
          <a:xfrm>
            <a:off x="8727109" y="4114628"/>
            <a:ext cx="272006" cy="1507398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064D5E-3F1A-F863-4FD5-38876917031D}"/>
              </a:ext>
            </a:extLst>
          </p:cNvPr>
          <p:cNvSpPr/>
          <p:nvPr/>
        </p:nvSpPr>
        <p:spPr>
          <a:xfrm>
            <a:off x="9350561" y="4038233"/>
            <a:ext cx="272006" cy="1583793"/>
          </a:xfrm>
          <a:prstGeom prst="rect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8570F6AE-C141-E57B-B404-CF800E002451}"/>
              </a:ext>
            </a:extLst>
          </p:cNvPr>
          <p:cNvSpPr/>
          <p:nvPr/>
        </p:nvSpPr>
        <p:spPr>
          <a:xfrm>
            <a:off x="4603609" y="4031063"/>
            <a:ext cx="547369" cy="285789"/>
          </a:xfrm>
          <a:prstGeom prst="rightArrow">
            <a:avLst>
              <a:gd name="adj1" fmla="val 3828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pic>
        <p:nvPicPr>
          <p:cNvPr id="72" name="Picture 2" descr="Hacker - Free security icons">
            <a:extLst>
              <a:ext uri="{FF2B5EF4-FFF2-40B4-BE49-F238E27FC236}">
                <a16:creationId xmlns:a16="http://schemas.microsoft.com/office/drawing/2014/main" id="{6EE263F0-2E83-09F6-708A-2281B40A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00" y="2319890"/>
            <a:ext cx="391571" cy="3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707890-E0D3-E9EC-35E4-454016A6C0E1}"/>
              </a:ext>
            </a:extLst>
          </p:cNvPr>
          <p:cNvGrpSpPr/>
          <p:nvPr/>
        </p:nvGrpSpPr>
        <p:grpSpPr>
          <a:xfrm>
            <a:off x="5222177" y="4172538"/>
            <a:ext cx="5110542" cy="720651"/>
            <a:chOff x="3698177" y="3841245"/>
            <a:chExt cx="5110542" cy="72065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8752747-36F3-4225-6CB5-FD9FAE63EE54}"/>
                </a:ext>
              </a:extLst>
            </p:cNvPr>
            <p:cNvGrpSpPr/>
            <p:nvPr/>
          </p:nvGrpSpPr>
          <p:grpSpPr>
            <a:xfrm>
              <a:off x="3698177" y="3932793"/>
              <a:ext cx="5110542" cy="629103"/>
              <a:chOff x="3698177" y="3932793"/>
              <a:chExt cx="5110542" cy="62910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02B000C-B162-DF24-71F3-7976E6C9D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8177" y="4561896"/>
                <a:ext cx="5110542" cy="0"/>
              </a:xfrm>
              <a:prstGeom prst="line">
                <a:avLst/>
              </a:prstGeom>
              <a:ln w="38100">
                <a:solidFill>
                  <a:srgbClr val="385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4EA77A4E-3A34-FDAC-4310-EAD5AA6E36DD}"/>
                  </a:ext>
                </a:extLst>
              </p:cNvPr>
              <p:cNvSpPr/>
              <p:nvPr/>
            </p:nvSpPr>
            <p:spPr>
              <a:xfrm>
                <a:off x="3709868" y="3932793"/>
                <a:ext cx="439823" cy="438150"/>
              </a:xfrm>
              <a:prstGeom prst="roundRect">
                <a:avLst/>
              </a:prstGeom>
              <a:solidFill>
                <a:srgbClr val="01C0F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0055A3"/>
                    </a:solidFill>
                  </a:rPr>
                  <a:t>&gt;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543551-ED7B-0358-F4D7-6B3DEB6A19C4}"/>
                </a:ext>
              </a:extLst>
            </p:cNvPr>
            <p:cNvSpPr txBox="1"/>
            <p:nvPr/>
          </p:nvSpPr>
          <p:spPr>
            <a:xfrm>
              <a:off x="4276540" y="3841245"/>
              <a:ext cx="17265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Minimum Score</a:t>
              </a:r>
            </a:p>
            <a:p>
              <a:r>
                <a:rPr lang="en-US" b="1" dirty="0">
                  <a:latin typeface="+mj-lt"/>
                </a:rPr>
                <a:t>to Consider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236CFD-6778-6431-6771-7D3EAA409F48}"/>
              </a:ext>
            </a:extLst>
          </p:cNvPr>
          <p:cNvGrpSpPr/>
          <p:nvPr/>
        </p:nvGrpSpPr>
        <p:grpSpPr>
          <a:xfrm>
            <a:off x="5222177" y="2575504"/>
            <a:ext cx="5116638" cy="686252"/>
            <a:chOff x="3698177" y="2068952"/>
            <a:chExt cx="5116638" cy="68625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BA014B9-8665-1459-ED98-DF9217DA4A1B}"/>
                </a:ext>
              </a:extLst>
            </p:cNvPr>
            <p:cNvGrpSpPr/>
            <p:nvPr/>
          </p:nvGrpSpPr>
          <p:grpSpPr>
            <a:xfrm>
              <a:off x="3698177" y="2068952"/>
              <a:ext cx="5116638" cy="684464"/>
              <a:chOff x="3698177" y="2068952"/>
              <a:chExt cx="5116638" cy="684464"/>
            </a:xfrm>
          </p:grpSpPr>
          <p:pic>
            <p:nvPicPr>
              <p:cNvPr id="70" name="Picture 69" descr="A blue circle with black dots and yellow dots&#10;&#10;Description automatically generated">
                <a:extLst>
                  <a:ext uri="{FF2B5EF4-FFF2-40B4-BE49-F238E27FC236}">
                    <a16:creationId xmlns:a16="http://schemas.microsoft.com/office/drawing/2014/main" id="{56789FFA-2843-C344-EF9C-524762CC0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8177" y="2068952"/>
                <a:ext cx="617233" cy="617233"/>
              </a:xfrm>
              <a:prstGeom prst="rect">
                <a:avLst/>
              </a:prstGeom>
            </p:spPr>
          </p:pic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23F93E8-5AC4-7962-5F20-798C3FD2F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273" y="2753416"/>
                <a:ext cx="5110542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ACFD8E-3955-FD65-8CD3-216716DC5233}"/>
                </a:ext>
              </a:extLst>
            </p:cNvPr>
            <p:cNvSpPr txBox="1"/>
            <p:nvPr/>
          </p:nvSpPr>
          <p:spPr>
            <a:xfrm>
              <a:off x="4276540" y="2108873"/>
              <a:ext cx="2451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Maximum Deviation</a:t>
              </a:r>
            </a:p>
            <a:p>
              <a:r>
                <a:rPr lang="en-US" b="1" dirty="0">
                  <a:latin typeface="+mj-lt"/>
                </a:rPr>
                <a:t>from the Average Score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439A46-00DD-0C0B-54BB-B5CCAF7E2633}"/>
              </a:ext>
            </a:extLst>
          </p:cNvPr>
          <p:cNvGrpSpPr/>
          <p:nvPr/>
        </p:nvGrpSpPr>
        <p:grpSpPr>
          <a:xfrm>
            <a:off x="5268397" y="2765737"/>
            <a:ext cx="5378270" cy="3349919"/>
            <a:chOff x="3744397" y="2259184"/>
            <a:chExt cx="5378270" cy="33499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606C8D-5379-71E8-1813-877C30E23DBA}"/>
                </a:ext>
              </a:extLst>
            </p:cNvPr>
            <p:cNvSpPr txBox="1"/>
            <p:nvPr/>
          </p:nvSpPr>
          <p:spPr>
            <a:xfrm>
              <a:off x="3744397" y="5239771"/>
              <a:ext cx="4981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Threads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685273-37E7-E370-BB73-54B2C3301AB8}"/>
                </a:ext>
              </a:extLst>
            </p:cNvPr>
            <p:cNvSpPr txBox="1"/>
            <p:nvPr/>
          </p:nvSpPr>
          <p:spPr>
            <a:xfrm rot="16200000">
              <a:off x="7472390" y="3540129"/>
              <a:ext cx="2931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Score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F8E156-9213-A3DE-2121-2413461FD67B}"/>
              </a:ext>
            </a:extLst>
          </p:cNvPr>
          <p:cNvGrpSpPr/>
          <p:nvPr/>
        </p:nvGrpSpPr>
        <p:grpSpPr>
          <a:xfrm>
            <a:off x="1777315" y="3245448"/>
            <a:ext cx="2715492" cy="2270587"/>
            <a:chOff x="253315" y="2864155"/>
            <a:chExt cx="2715492" cy="22705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867B5A5-9B44-26A6-FD53-B1B2F14CD323}"/>
                </a:ext>
              </a:extLst>
            </p:cNvPr>
            <p:cNvGrpSpPr/>
            <p:nvPr/>
          </p:nvGrpSpPr>
          <p:grpSpPr>
            <a:xfrm>
              <a:off x="257320" y="2864155"/>
              <a:ext cx="2711487" cy="310514"/>
              <a:chOff x="257320" y="2864155"/>
              <a:chExt cx="2711487" cy="310514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69388A4-8DC0-1619-81C2-540504D5F3C6}"/>
                  </a:ext>
                </a:extLst>
              </p:cNvPr>
              <p:cNvSpPr/>
              <p:nvPr/>
            </p:nvSpPr>
            <p:spPr>
              <a:xfrm>
                <a:off x="257320" y="2864155"/>
                <a:ext cx="1329924" cy="310514"/>
              </a:xfrm>
              <a:prstGeom prst="rect">
                <a:avLst/>
              </a:prstGeom>
              <a:solidFill>
                <a:srgbClr val="D9D9D9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Thread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A89997F-526F-78C1-A191-AF2B62AC101D}"/>
                  </a:ext>
                </a:extLst>
              </p:cNvPr>
              <p:cNvSpPr/>
              <p:nvPr/>
            </p:nvSpPr>
            <p:spPr>
              <a:xfrm>
                <a:off x="1638883" y="2864155"/>
                <a:ext cx="1329924" cy="310514"/>
              </a:xfrm>
              <a:prstGeom prst="rect">
                <a:avLst/>
              </a:prstGeom>
              <a:solidFill>
                <a:srgbClr val="D9D9D9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Score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4E1ECED-5BE3-117F-1089-5A43F25B7664}"/>
                </a:ext>
              </a:extLst>
            </p:cNvPr>
            <p:cNvGrpSpPr/>
            <p:nvPr/>
          </p:nvGrpSpPr>
          <p:grpSpPr>
            <a:xfrm>
              <a:off x="253315" y="3253895"/>
              <a:ext cx="2715492" cy="1479736"/>
              <a:chOff x="253315" y="3253895"/>
              <a:chExt cx="2715492" cy="1479736"/>
            </a:xfrm>
            <a:solidFill>
              <a:srgbClr val="EFB792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86A556B-6E78-B280-EEAF-A1A6E32942C7}"/>
                  </a:ext>
                </a:extLst>
              </p:cNvPr>
              <p:cNvSpPr/>
              <p:nvPr/>
            </p:nvSpPr>
            <p:spPr>
              <a:xfrm>
                <a:off x="257320" y="3253895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0D4C9C3-2222-F02D-0EC0-8F601C2774C0}"/>
                  </a:ext>
                </a:extLst>
              </p:cNvPr>
              <p:cNvSpPr/>
              <p:nvPr/>
            </p:nvSpPr>
            <p:spPr>
              <a:xfrm>
                <a:off x="1638883" y="3253895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10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DBCD324-BCAF-6782-6DF3-8B525AE8BEA6}"/>
                  </a:ext>
                </a:extLst>
              </p:cNvPr>
              <p:cNvSpPr/>
              <p:nvPr/>
            </p:nvSpPr>
            <p:spPr>
              <a:xfrm>
                <a:off x="257320" y="3643636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9C71D3D-6BE9-9770-FAB5-5A04ABAF0BF3}"/>
                  </a:ext>
                </a:extLst>
              </p:cNvPr>
              <p:cNvSpPr/>
              <p:nvPr/>
            </p:nvSpPr>
            <p:spPr>
              <a:xfrm>
                <a:off x="1638883" y="3643636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14B3E7-2513-2F04-58DC-EEE6900C785E}"/>
                  </a:ext>
                </a:extLst>
              </p:cNvPr>
              <p:cNvSpPr/>
              <p:nvPr/>
            </p:nvSpPr>
            <p:spPr>
              <a:xfrm>
                <a:off x="257320" y="4033377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F235FE4-FEA6-B0C9-5659-615EAFBC7C49}"/>
                  </a:ext>
                </a:extLst>
              </p:cNvPr>
              <p:cNvSpPr/>
              <p:nvPr/>
            </p:nvSpPr>
            <p:spPr>
              <a:xfrm>
                <a:off x="1638883" y="4033377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5B6D5EC-0C02-3492-1046-FA0C12E3FED2}"/>
                  </a:ext>
                </a:extLst>
              </p:cNvPr>
              <p:cNvSpPr/>
              <p:nvPr/>
            </p:nvSpPr>
            <p:spPr>
              <a:xfrm>
                <a:off x="253315" y="4423117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T4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D5549F1-7D8C-8116-0C3C-1563CF863AF2}"/>
                  </a:ext>
                </a:extLst>
              </p:cNvPr>
              <p:cNvSpPr/>
              <p:nvPr/>
            </p:nvSpPr>
            <p:spPr>
              <a:xfrm>
                <a:off x="1634878" y="4423117"/>
                <a:ext cx="1329924" cy="310514"/>
              </a:xfrm>
              <a:prstGeom prst="rect">
                <a:avLst/>
              </a:prstGeom>
              <a:grpFill/>
              <a:ln w="38100">
                <a:solidFill>
                  <a:srgbClr val="843C0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rgbClr val="843C0C"/>
                    </a:solidFill>
                    <a:latin typeface="+mj-lt"/>
                  </a:rPr>
                  <a:t>50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99EB943-E4E6-4AFE-6805-D8E1D48A1FE8}"/>
                </a:ext>
              </a:extLst>
            </p:cNvPr>
            <p:cNvGrpSpPr/>
            <p:nvPr/>
          </p:nvGrpSpPr>
          <p:grpSpPr>
            <a:xfrm>
              <a:off x="710781" y="4741984"/>
              <a:ext cx="1724418" cy="392758"/>
              <a:chOff x="710781" y="4620064"/>
              <a:chExt cx="1724418" cy="392758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5F304CB-87C7-A3C7-0BC0-AAC46FE3DBE2}"/>
                  </a:ext>
                </a:extLst>
              </p:cNvPr>
              <p:cNvSpPr txBox="1"/>
              <p:nvPr/>
            </p:nvSpPr>
            <p:spPr>
              <a:xfrm rot="16200000">
                <a:off x="705330" y="4638040"/>
                <a:ext cx="380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10BE8FB-3372-F015-32F0-1DB7C725F8E3}"/>
                  </a:ext>
                </a:extLst>
              </p:cNvPr>
              <p:cNvSpPr txBox="1"/>
              <p:nvPr/>
            </p:nvSpPr>
            <p:spPr>
              <a:xfrm rot="16200000">
                <a:off x="2060416" y="4625515"/>
                <a:ext cx="380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0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0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4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8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2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6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0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4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4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0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3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6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9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7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1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5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9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3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7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51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54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5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60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63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66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69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3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4B29F-FE43-A5F5-8D57-3A87E0C8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şlık 1">
            <a:extLst>
              <a:ext uri="{FF2B5EF4-FFF2-40B4-BE49-F238E27FC236}">
                <a16:creationId xmlns:a16="http://schemas.microsoft.com/office/drawing/2014/main" id="{D554D631-3DA1-E9B5-F995-A1D53CD1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BreakHammer: Overview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88CFCB-7BCD-54BA-64D7-E1348787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D56E34B-B3C0-EF8C-B7D8-B88A7BE5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05F4EB-34EB-5A06-95F7-DB48BEE04F77}"/>
              </a:ext>
            </a:extLst>
          </p:cNvPr>
          <p:cNvGrpSpPr/>
          <p:nvPr/>
        </p:nvGrpSpPr>
        <p:grpSpPr>
          <a:xfrm>
            <a:off x="1884315" y="831708"/>
            <a:ext cx="8255726" cy="1018840"/>
            <a:chOff x="360315" y="831708"/>
            <a:chExt cx="8255726" cy="101884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28EB919-A2FB-0AB1-FB77-E3DA23DEF5AF}"/>
                </a:ext>
              </a:extLst>
            </p:cNvPr>
            <p:cNvCxnSpPr/>
            <p:nvPr/>
          </p:nvCxnSpPr>
          <p:spPr>
            <a:xfrm>
              <a:off x="360315" y="1596975"/>
              <a:ext cx="82557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2E4D16-94E6-D2C4-2008-6E75B2B77BBA}"/>
                </a:ext>
              </a:extLst>
            </p:cNvPr>
            <p:cNvSpPr txBox="1"/>
            <p:nvPr/>
          </p:nvSpPr>
          <p:spPr>
            <a:xfrm>
              <a:off x="3238590" y="831708"/>
              <a:ext cx="2666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Execution Timeline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A3A0BF-1688-BE5E-B493-1994CBBB1AF7}"/>
                </a:ext>
              </a:extLst>
            </p:cNvPr>
            <p:cNvSpPr txBox="1"/>
            <p:nvPr/>
          </p:nvSpPr>
          <p:spPr>
            <a:xfrm>
              <a:off x="736089" y="1219938"/>
              <a:ext cx="2623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47192F-20EC-DA7E-0A95-75D84B67A48F}"/>
                </a:ext>
              </a:extLst>
            </p:cNvPr>
            <p:cNvSpPr txBox="1"/>
            <p:nvPr/>
          </p:nvSpPr>
          <p:spPr>
            <a:xfrm>
              <a:off x="3381583" y="1222224"/>
              <a:ext cx="2416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762644-FF14-5383-B50A-F538D77CD8B2}"/>
                </a:ext>
              </a:extLst>
            </p:cNvPr>
            <p:cNvSpPr txBox="1"/>
            <p:nvPr/>
          </p:nvSpPr>
          <p:spPr>
            <a:xfrm>
              <a:off x="5820801" y="1225176"/>
              <a:ext cx="24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Throttling Window</a:t>
              </a:r>
            </a:p>
          </p:txBody>
        </p: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E9F420AF-81B4-6A44-FED4-2F07E21D5A1E}"/>
                </a:ext>
              </a:extLst>
            </p:cNvPr>
            <p:cNvGrpSpPr/>
            <p:nvPr/>
          </p:nvGrpSpPr>
          <p:grpSpPr>
            <a:xfrm>
              <a:off x="736090" y="1336790"/>
              <a:ext cx="7504176" cy="513758"/>
              <a:chOff x="730717" y="5582220"/>
              <a:chExt cx="7504176" cy="51375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0EFF38D-FC1F-D6F1-1A1A-6073BD8DE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4893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>
                <a:extLst>
                  <a:ext uri="{FF2B5EF4-FFF2-40B4-BE49-F238E27FC236}">
                    <a16:creationId xmlns:a16="http://schemas.microsoft.com/office/drawing/2014/main" id="{03CBF608-BF36-B29A-A1C7-707530120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5671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>
                <a:extLst>
                  <a:ext uri="{FF2B5EF4-FFF2-40B4-BE49-F238E27FC236}">
                    <a16:creationId xmlns:a16="http://schemas.microsoft.com/office/drawing/2014/main" id="{240BB99C-32DB-6C57-0B7A-57AED3618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742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>
                <a:extLst>
                  <a:ext uri="{FF2B5EF4-FFF2-40B4-BE49-F238E27FC236}">
                    <a16:creationId xmlns:a16="http://schemas.microsoft.com/office/drawing/2014/main" id="{A0F8595B-A2D7-FCCB-A3B7-AC0D5FB15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17" y="5582220"/>
                <a:ext cx="0" cy="5137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A73632AA-4AD7-B973-ACE9-4F3D9CC5F3C6}"/>
              </a:ext>
            </a:extLst>
          </p:cNvPr>
          <p:cNvGrpSpPr/>
          <p:nvPr/>
        </p:nvGrpSpPr>
        <p:grpSpPr>
          <a:xfrm>
            <a:off x="1381749" y="1821165"/>
            <a:ext cx="9226838" cy="1228881"/>
            <a:chOff x="-142251" y="1821164"/>
            <a:chExt cx="9226838" cy="122888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3135E72-A1B4-F44E-98E2-D78BB8A1F8CC}"/>
                </a:ext>
              </a:extLst>
            </p:cNvPr>
            <p:cNvCxnSpPr/>
            <p:nvPr/>
          </p:nvCxnSpPr>
          <p:spPr>
            <a:xfrm>
              <a:off x="62439" y="2069880"/>
              <a:ext cx="9020601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AC4552-971F-719C-89D8-ED226873A6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9" y="1821164"/>
              <a:ext cx="3304013" cy="24126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65D9DD-CD41-515B-6545-A1F2E51BA0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20801" y="1840836"/>
              <a:ext cx="3227243" cy="2256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1B61411E-35B7-3F61-88C1-36D505C3B174}"/>
                </a:ext>
              </a:extLst>
            </p:cNvPr>
            <p:cNvGrpSpPr/>
            <p:nvPr/>
          </p:nvGrpSpPr>
          <p:grpSpPr>
            <a:xfrm>
              <a:off x="914400" y="2642177"/>
              <a:ext cx="8170187" cy="369332"/>
              <a:chOff x="922148" y="5417382"/>
              <a:chExt cx="8170187" cy="369332"/>
            </a:xfrm>
          </p:grpSpPr>
          <p:cxnSp>
            <p:nvCxnSpPr>
              <p:cNvPr id="1050" name="Straight Arrow Connector 1049">
                <a:extLst>
                  <a:ext uri="{FF2B5EF4-FFF2-40B4-BE49-F238E27FC236}">
                    <a16:creationId xmlns:a16="http://schemas.microsoft.com/office/drawing/2014/main" id="{5C527057-AE8D-70F3-5410-6BE939CB03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148" y="5621449"/>
                <a:ext cx="7559040" cy="0"/>
              </a:xfrm>
              <a:prstGeom prst="straightConnector1">
                <a:avLst/>
              </a:prstGeom>
              <a:ln w="57150">
                <a:solidFill>
                  <a:srgbClr val="59595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TextBox 1050">
                <a:extLst>
                  <a:ext uri="{FF2B5EF4-FFF2-40B4-BE49-F238E27FC236}">
                    <a16:creationId xmlns:a16="http://schemas.microsoft.com/office/drawing/2014/main" id="{1437D20F-4499-CA56-F23D-44429A51E50F}"/>
                  </a:ext>
                </a:extLst>
              </p:cNvPr>
              <p:cNvSpPr txBox="1"/>
              <p:nvPr/>
            </p:nvSpPr>
            <p:spPr>
              <a:xfrm>
                <a:off x="8423562" y="5417382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72C51"/>
                    </a:solidFill>
                    <a:latin typeface="+mj-lt"/>
                  </a:rPr>
                  <a:t>Time</a:t>
                </a:r>
              </a:p>
            </p:txBody>
          </p:sp>
        </p:grpSp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7946EBD7-12EC-D8BB-5C2A-9F435A5D70D2}"/>
                </a:ext>
              </a:extLst>
            </p:cNvPr>
            <p:cNvSpPr/>
            <p:nvPr/>
          </p:nvSpPr>
          <p:spPr>
            <a:xfrm>
              <a:off x="5862085" y="260743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T3</a:t>
              </a:r>
            </a:p>
          </p:txBody>
        </p:sp>
        <p:sp>
          <p:nvSpPr>
            <p:cNvPr id="1055" name="Rectangle: Rounded Corners 1054">
              <a:extLst>
                <a:ext uri="{FF2B5EF4-FFF2-40B4-BE49-F238E27FC236}">
                  <a16:creationId xmlns:a16="http://schemas.microsoft.com/office/drawing/2014/main" id="{4E104B05-8542-DBB6-BFF6-FFE31A5CDC9F}"/>
                </a:ext>
              </a:extLst>
            </p:cNvPr>
            <p:cNvSpPr/>
            <p:nvPr/>
          </p:nvSpPr>
          <p:spPr>
            <a:xfrm>
              <a:off x="2942816" y="260681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1252A35D-C0BA-C1FC-2FAC-AB62FA996E92}"/>
                </a:ext>
              </a:extLst>
            </p:cNvPr>
            <p:cNvSpPr/>
            <p:nvPr/>
          </p:nvSpPr>
          <p:spPr>
            <a:xfrm>
              <a:off x="4397166" y="2611895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sp>
          <p:nvSpPr>
            <p:cNvPr id="1057" name="Rectangle: Rounded Corners 1056">
              <a:extLst>
                <a:ext uri="{FF2B5EF4-FFF2-40B4-BE49-F238E27FC236}">
                  <a16:creationId xmlns:a16="http://schemas.microsoft.com/office/drawing/2014/main" id="{EF2C0B6E-028D-A996-DACE-290598C07476}"/>
                </a:ext>
              </a:extLst>
            </p:cNvPr>
            <p:cNvSpPr/>
            <p:nvPr/>
          </p:nvSpPr>
          <p:spPr>
            <a:xfrm>
              <a:off x="3670923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T2</a:t>
              </a:r>
            </a:p>
          </p:txBody>
        </p:sp>
        <p:sp>
          <p:nvSpPr>
            <p:cNvPr id="1058" name="Rectangle: Rounded Corners 1057">
              <a:extLst>
                <a:ext uri="{FF2B5EF4-FFF2-40B4-BE49-F238E27FC236}">
                  <a16:creationId xmlns:a16="http://schemas.microsoft.com/office/drawing/2014/main" id="{FAF54A6E-DE99-FF9E-1D98-2F479D12186D}"/>
                </a:ext>
              </a:extLst>
            </p:cNvPr>
            <p:cNvSpPr/>
            <p:nvPr/>
          </p:nvSpPr>
          <p:spPr>
            <a:xfrm>
              <a:off x="6588327" y="2611895"/>
              <a:ext cx="595546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T4</a:t>
              </a:r>
            </a:p>
          </p:txBody>
        </p:sp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62008BC8-A323-FF8C-1629-DDB324B3F212}"/>
                </a:ext>
              </a:extLst>
            </p:cNvPr>
            <p:cNvGrpSpPr/>
            <p:nvPr/>
          </p:nvGrpSpPr>
          <p:grpSpPr>
            <a:xfrm>
              <a:off x="3780334" y="2081801"/>
              <a:ext cx="3292185" cy="966543"/>
              <a:chOff x="-116948" y="4868867"/>
              <a:chExt cx="3292185" cy="966543"/>
            </a:xfrm>
          </p:grpSpPr>
          <p:sp>
            <p:nvSpPr>
              <p:cNvPr id="1060" name="Rectangle: Rounded Corners 1059">
                <a:extLst>
                  <a:ext uri="{FF2B5EF4-FFF2-40B4-BE49-F238E27FC236}">
                    <a16:creationId xmlns:a16="http://schemas.microsoft.com/office/drawing/2014/main" id="{CEBE1637-BFD9-6CFC-FBC2-F6E12D407ECE}"/>
                  </a:ext>
                </a:extLst>
              </p:cNvPr>
              <p:cNvSpPr/>
              <p:nvPr/>
            </p:nvSpPr>
            <p:spPr>
              <a:xfrm>
                <a:off x="1231373" y="5397260"/>
                <a:ext cx="595545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44A6ED5E-D993-DE9D-6AA7-02B0D4F51F04}"/>
                  </a:ext>
                </a:extLst>
              </p:cNvPr>
              <p:cNvGrpSpPr/>
              <p:nvPr/>
            </p:nvGrpSpPr>
            <p:grpSpPr>
              <a:xfrm>
                <a:off x="-116948" y="4868867"/>
                <a:ext cx="3292185" cy="519156"/>
                <a:chOff x="-116948" y="4980627"/>
                <a:chExt cx="3292185" cy="519156"/>
              </a:xfrm>
            </p:grpSpPr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E3E5F33C-D942-07F6-B915-12CAF0D47EFF}"/>
                    </a:ext>
                  </a:extLst>
                </p:cNvPr>
                <p:cNvSpPr txBox="1"/>
                <p:nvPr/>
              </p:nvSpPr>
              <p:spPr>
                <a:xfrm>
                  <a:off x="-116948" y="4980627"/>
                  <a:ext cx="3292185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Thread 1’s Row Activations</a:t>
                  </a:r>
                </a:p>
              </p:txBody>
            </p:sp>
            <p:cxnSp>
              <p:nvCxnSpPr>
                <p:cNvPr id="1063" name="Straight Arrow Connector 1062">
                  <a:extLst>
                    <a:ext uri="{FF2B5EF4-FFF2-40B4-BE49-F238E27FC236}">
                      <a16:creationId xmlns:a16="http://schemas.microsoft.com/office/drawing/2014/main" id="{D3059099-AD56-E393-93F4-5619D5C96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29145" y="5275594"/>
                  <a:ext cx="1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D65E8945-F8FA-B317-2674-F269F5AEE6B5}"/>
                </a:ext>
              </a:extLst>
            </p:cNvPr>
            <p:cNvGrpSpPr/>
            <p:nvPr/>
          </p:nvGrpSpPr>
          <p:grpSpPr>
            <a:xfrm>
              <a:off x="-142251" y="2074958"/>
              <a:ext cx="3681078" cy="968007"/>
              <a:chOff x="5609279" y="4867403"/>
              <a:chExt cx="3681078" cy="968007"/>
            </a:xfrm>
          </p:grpSpPr>
          <p:sp>
            <p:nvSpPr>
              <p:cNvPr id="1065" name="Rectangle: Rounded Corners 1064">
                <a:extLst>
                  <a:ext uri="{FF2B5EF4-FFF2-40B4-BE49-F238E27FC236}">
                    <a16:creationId xmlns:a16="http://schemas.microsoft.com/office/drawing/2014/main" id="{C3A3501E-95CF-6C9D-0FA5-2811DA87D249}"/>
                  </a:ext>
                </a:extLst>
              </p:cNvPr>
              <p:cNvSpPr/>
              <p:nvPr/>
            </p:nvSpPr>
            <p:spPr>
              <a:xfrm>
                <a:off x="6959741" y="5397260"/>
                <a:ext cx="851346" cy="438150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REF</a:t>
                </a:r>
                <a:r>
                  <a:rPr lang="en-US" sz="2200" b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</a:t>
                </a:r>
                <a:endPara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7C9B8C72-FB61-AC33-EB99-DFACA8BD0269}"/>
                  </a:ext>
                </a:extLst>
              </p:cNvPr>
              <p:cNvGrpSpPr/>
              <p:nvPr/>
            </p:nvGrpSpPr>
            <p:grpSpPr>
              <a:xfrm>
                <a:off x="5609279" y="4867403"/>
                <a:ext cx="3681078" cy="526716"/>
                <a:chOff x="5609279" y="4999483"/>
                <a:chExt cx="3681078" cy="526716"/>
              </a:xfrm>
            </p:grpSpPr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FB62F97D-E9F1-E733-FDEE-0549EBD3DB9F}"/>
                    </a:ext>
                  </a:extLst>
                </p:cNvPr>
                <p:cNvSpPr txBox="1"/>
                <p:nvPr/>
              </p:nvSpPr>
              <p:spPr>
                <a:xfrm>
                  <a:off x="5609279" y="4999483"/>
                  <a:ext cx="3681078" cy="369332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RowHammer</a:t>
                  </a:r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</a:rPr>
                    <a:t>-Preventive Action</a:t>
                  </a:r>
                </a:p>
              </p:txBody>
            </p:sp>
            <p:cxnSp>
              <p:nvCxnSpPr>
                <p:cNvPr id="1068" name="Straight Arrow Connector 1067">
                  <a:extLst>
                    <a:ext uri="{FF2B5EF4-FFF2-40B4-BE49-F238E27FC236}">
                      <a16:creationId xmlns:a16="http://schemas.microsoft.com/office/drawing/2014/main" id="{6E375FEF-2A0C-2EB0-D884-15589E505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72213" y="5302010"/>
                  <a:ext cx="0" cy="224189"/>
                </a:xfrm>
                <a:prstGeom prst="straightConnector1">
                  <a:avLst/>
                </a:prstGeom>
                <a:ln w="28575">
                  <a:solidFill>
                    <a:srgbClr val="595959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0" name="Rectangle: Rounded Corners 1089">
              <a:extLst>
                <a:ext uri="{FF2B5EF4-FFF2-40B4-BE49-F238E27FC236}">
                  <a16:creationId xmlns:a16="http://schemas.microsoft.com/office/drawing/2014/main" id="{3FA55636-AEF6-F448-8EF8-AF18E43C625D}"/>
                </a:ext>
              </a:extLst>
            </p:cNvPr>
            <p:cNvSpPr/>
            <p:nvPr/>
          </p:nvSpPr>
          <p:spPr>
            <a:xfrm>
              <a:off x="2202646" y="2602241"/>
              <a:ext cx="595545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T1</a:t>
              </a:r>
            </a:p>
          </p:txBody>
        </p:sp>
        <p:sp>
          <p:nvSpPr>
            <p:cNvPr id="1091" name="Rectangle: Rounded Corners 1090">
              <a:extLst>
                <a:ext uri="{FF2B5EF4-FFF2-40B4-BE49-F238E27FC236}">
                  <a16:creationId xmlns:a16="http://schemas.microsoft.com/office/drawing/2014/main" id="{1FA48FD0-A808-8465-E37B-1BE6B89C23D8}"/>
                </a:ext>
              </a:extLst>
            </p:cNvPr>
            <p:cNvSpPr/>
            <p:nvPr/>
          </p:nvSpPr>
          <p:spPr>
            <a:xfrm>
              <a:off x="7310201" y="2603257"/>
              <a:ext cx="851341" cy="438150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REF</a:t>
              </a:r>
              <a:r>
                <a:rPr lang="en-US" sz="2200" b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F8041AE0-170D-2B7A-7AD4-60936BB1D594}"/>
              </a:ext>
            </a:extLst>
          </p:cNvPr>
          <p:cNvGrpSpPr/>
          <p:nvPr/>
        </p:nvGrpSpPr>
        <p:grpSpPr>
          <a:xfrm>
            <a:off x="1662918" y="3052235"/>
            <a:ext cx="8022624" cy="3425314"/>
            <a:chOff x="138918" y="3052235"/>
            <a:chExt cx="8022624" cy="3425314"/>
          </a:xfrm>
        </p:grpSpPr>
        <p:sp>
          <p:nvSpPr>
            <p:cNvPr id="2" name="Left Bracket 1">
              <a:extLst>
                <a:ext uri="{FF2B5EF4-FFF2-40B4-BE49-F238E27FC236}">
                  <a16:creationId xmlns:a16="http://schemas.microsoft.com/office/drawing/2014/main" id="{5235E596-ECFD-34CE-45ED-5E3696A2EDB9}"/>
                </a:ext>
              </a:extLst>
            </p:cNvPr>
            <p:cNvSpPr/>
            <p:nvPr/>
          </p:nvSpPr>
          <p:spPr>
            <a:xfrm rot="5400000" flipH="1">
              <a:off x="5104732" y="145069"/>
              <a:ext cx="149643" cy="5963976"/>
            </a:xfrm>
            <a:prstGeom prst="leftBracket">
              <a:avLst>
                <a:gd name="adj" fmla="val 1020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62CA3208-F891-9E6B-9C1B-5CFBA7DFFDDE}"/>
                </a:ext>
              </a:extLst>
            </p:cNvPr>
            <p:cNvGrpSpPr/>
            <p:nvPr/>
          </p:nvGrpSpPr>
          <p:grpSpPr>
            <a:xfrm>
              <a:off x="138918" y="3274812"/>
              <a:ext cx="2601225" cy="3202737"/>
              <a:chOff x="138918" y="3274812"/>
              <a:chExt cx="2601225" cy="3202737"/>
            </a:xfrm>
          </p:grpSpPr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CADB1F4E-2708-C4FC-63F9-1B3047F61D90}"/>
                  </a:ext>
                </a:extLst>
              </p:cNvPr>
              <p:cNvSpPr/>
              <p:nvPr/>
            </p:nvSpPr>
            <p:spPr>
              <a:xfrm>
                <a:off x="166342" y="383097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A751DEA2-0965-5AF4-6487-77EE7DB1995E}"/>
                  </a:ext>
                </a:extLst>
              </p:cNvPr>
              <p:cNvSpPr/>
              <p:nvPr/>
            </p:nvSpPr>
            <p:spPr>
              <a:xfrm rot="5400000">
                <a:off x="2272484" y="3353648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A7987DB-69C3-A35F-1307-A865F7F9EA36}"/>
                  </a:ext>
                </a:extLst>
              </p:cNvPr>
              <p:cNvGrpSpPr/>
              <p:nvPr/>
            </p:nvGrpSpPr>
            <p:grpSpPr>
              <a:xfrm>
                <a:off x="335554" y="4086297"/>
                <a:ext cx="2207954" cy="1424990"/>
                <a:chOff x="327294" y="4489470"/>
                <a:chExt cx="2207954" cy="142499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BB45C6F-BC32-07FA-4650-51D16D4CB17E}"/>
                    </a:ext>
                  </a:extLst>
                </p:cNvPr>
                <p:cNvSpPr/>
                <p:nvPr/>
              </p:nvSpPr>
              <p:spPr>
                <a:xfrm>
                  <a:off x="327294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Thread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83FDB4-3CB1-B4C7-D70B-248D604BD345}"/>
                    </a:ext>
                  </a:extLst>
                </p:cNvPr>
                <p:cNvSpPr/>
                <p:nvPr/>
              </p:nvSpPr>
              <p:spPr>
                <a:xfrm>
                  <a:off x="1447763" y="4489470"/>
                  <a:ext cx="1087485" cy="3462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Score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ABC0025-7555-5769-D1CD-11D9F9C75A90}"/>
                    </a:ext>
                  </a:extLst>
                </p:cNvPr>
                <p:cNvSpPr/>
                <p:nvPr/>
              </p:nvSpPr>
              <p:spPr>
                <a:xfrm>
                  <a:off x="327294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T1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4435B83-0978-89D7-2209-1ECC6A1A52CF}"/>
                    </a:ext>
                  </a:extLst>
                </p:cNvPr>
                <p:cNvSpPr/>
                <p:nvPr/>
              </p:nvSpPr>
              <p:spPr>
                <a:xfrm>
                  <a:off x="327294" y="5137926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T2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16551D7-29D0-F232-4D96-CC3702F8AA57}"/>
                    </a:ext>
                  </a:extLst>
                </p:cNvPr>
                <p:cNvSpPr/>
                <p:nvPr/>
              </p:nvSpPr>
              <p:spPr>
                <a:xfrm>
                  <a:off x="327294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T3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607E8BA-E5BC-AA79-C78F-1E55231740F4}"/>
                    </a:ext>
                  </a:extLst>
                </p:cNvPr>
                <p:cNvSpPr/>
                <p:nvPr/>
              </p:nvSpPr>
              <p:spPr>
                <a:xfrm>
                  <a:off x="327294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T4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5B746B-BD22-3781-C6AC-3A963BF64B7D}"/>
                    </a:ext>
                  </a:extLst>
                </p:cNvPr>
                <p:cNvSpPr/>
                <p:nvPr/>
              </p:nvSpPr>
              <p:spPr>
                <a:xfrm>
                  <a:off x="1447763" y="4868579"/>
                  <a:ext cx="1087485" cy="237840"/>
                </a:xfrm>
                <a:prstGeom prst="rect">
                  <a:avLst/>
                </a:prstGeom>
                <a:solidFill>
                  <a:srgbClr val="ABC9EA"/>
                </a:solidFill>
                <a:ln w="28575">
                  <a:solidFill>
                    <a:srgbClr val="2F55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2F5597"/>
                      </a:solidFill>
                      <a:latin typeface="+mj-lt"/>
                    </a:rPr>
                    <a:t>10 ↑↑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B292961-BCBF-24B7-B371-5AEB82B81F6D}"/>
                    </a:ext>
                  </a:extLst>
                </p:cNvPr>
                <p:cNvSpPr/>
                <p:nvPr/>
              </p:nvSpPr>
              <p:spPr>
                <a:xfrm>
                  <a:off x="1447763" y="5136553"/>
                  <a:ext cx="1087485" cy="237840"/>
                </a:xfrm>
                <a:prstGeom prst="rect">
                  <a:avLst/>
                </a:prstGeom>
                <a:solidFill>
                  <a:srgbClr val="EFB792"/>
                </a:solidFill>
                <a:ln w="28575">
                  <a:solidFill>
                    <a:srgbClr val="843C0C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843C0C"/>
                      </a:solidFill>
                      <a:latin typeface="+mj-lt"/>
                    </a:rPr>
                    <a:t>2 ↑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1745304-817E-1318-FCAA-CE344890F83D}"/>
                    </a:ext>
                  </a:extLst>
                </p:cNvPr>
                <p:cNvSpPr/>
                <p:nvPr/>
              </p:nvSpPr>
              <p:spPr>
                <a:xfrm>
                  <a:off x="1447763" y="5407273"/>
                  <a:ext cx="1087485" cy="237840"/>
                </a:xfrm>
                <a:prstGeom prst="rect">
                  <a:avLst/>
                </a:prstGeom>
                <a:solidFill>
                  <a:srgbClr val="98DAA7"/>
                </a:solidFill>
                <a:ln w="28575">
                  <a:solidFill>
                    <a:srgbClr val="38572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385723"/>
                      </a:solidFill>
                      <a:latin typeface="+mj-lt"/>
                    </a:rPr>
                    <a:t>3 ↑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5941755-ACFE-405B-6CF8-D875D30BF849}"/>
                    </a:ext>
                  </a:extLst>
                </p:cNvPr>
                <p:cNvSpPr/>
                <p:nvPr/>
              </p:nvSpPr>
              <p:spPr>
                <a:xfrm>
                  <a:off x="1447763" y="5676620"/>
                  <a:ext cx="1087485" cy="237840"/>
                </a:xfrm>
                <a:prstGeom prst="rect">
                  <a:avLst/>
                </a:prstGeom>
                <a:solidFill>
                  <a:srgbClr val="F3ABA8"/>
                </a:solidFill>
                <a:ln w="28575">
                  <a:solidFill>
                    <a:srgbClr val="6E206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6E206A"/>
                      </a:solidFill>
                      <a:latin typeface="+mj-lt"/>
                    </a:rPr>
                    <a:t>  50 ↑↑↑</a:t>
                  </a:r>
                </a:p>
              </p:txBody>
            </p:sp>
          </p:grp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F5DB1639-4E5E-6F97-00F0-0E52B8CC6499}"/>
                  </a:ext>
                </a:extLst>
              </p:cNvPr>
              <p:cNvSpPr txBox="1"/>
              <p:nvPr/>
            </p:nvSpPr>
            <p:spPr>
              <a:xfrm>
                <a:off x="138918" y="5831218"/>
                <a:ext cx="26012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Observing </a:t>
                </a:r>
                <a:r>
                  <a:rPr lang="en-US" b="1" dirty="0" err="1">
                    <a:latin typeface="+mj-lt"/>
                  </a:rPr>
                  <a:t>RowHammer</a:t>
                </a:r>
                <a:r>
                  <a:rPr lang="en-US" b="1" dirty="0">
                    <a:latin typeface="+mj-lt"/>
                  </a:rPr>
                  <a:t>-</a:t>
                </a:r>
              </a:p>
              <a:p>
                <a:pPr algn="ctr"/>
                <a:r>
                  <a:rPr lang="en-US" b="1" dirty="0">
                    <a:latin typeface="+mj-lt"/>
                  </a:rPr>
                  <a:t>Preventive Actions</a:t>
                </a:r>
              </a:p>
            </p:txBody>
          </p:sp>
        </p:grp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CC01A06F-96DA-8D95-A76C-6581AFBE2B3A}"/>
              </a:ext>
            </a:extLst>
          </p:cNvPr>
          <p:cNvGrpSpPr/>
          <p:nvPr/>
        </p:nvGrpSpPr>
        <p:grpSpPr>
          <a:xfrm>
            <a:off x="4317895" y="3820816"/>
            <a:ext cx="3249653" cy="2379735"/>
            <a:chOff x="2793894" y="3820815"/>
            <a:chExt cx="3249653" cy="2379735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6A1B6870-773D-1F3E-87C4-9CD438D43B41}"/>
                </a:ext>
              </a:extLst>
            </p:cNvPr>
            <p:cNvGrpSpPr/>
            <p:nvPr/>
          </p:nvGrpSpPr>
          <p:grpSpPr>
            <a:xfrm>
              <a:off x="2793894" y="3820815"/>
              <a:ext cx="3107972" cy="1941300"/>
              <a:chOff x="2793894" y="3820815"/>
              <a:chExt cx="3107972" cy="1941300"/>
            </a:xfrm>
          </p:grpSpPr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8467C414-7C95-9F0A-D5DA-05E3EDAE0BFD}"/>
                  </a:ext>
                </a:extLst>
              </p:cNvPr>
              <p:cNvSpPr/>
              <p:nvPr/>
            </p:nvSpPr>
            <p:spPr>
              <a:xfrm>
                <a:off x="3297518" y="3820815"/>
                <a:ext cx="2546378" cy="194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58EEB1B5-32C4-BAE6-C697-5D8212498E59}"/>
                  </a:ext>
                </a:extLst>
              </p:cNvPr>
              <p:cNvSpPr/>
              <p:nvPr/>
            </p:nvSpPr>
            <p:spPr>
              <a:xfrm>
                <a:off x="2793894" y="4647740"/>
                <a:ext cx="435548" cy="27787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426A5E-DFE2-9BBD-CC82-4D66A3BCA901}"/>
                  </a:ext>
                </a:extLst>
              </p:cNvPr>
              <p:cNvSpPr/>
              <p:nvPr/>
            </p:nvSpPr>
            <p:spPr>
              <a:xfrm>
                <a:off x="3493110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7B75A9D-CE21-8E4C-D90A-FE1523323DF8}"/>
                  </a:ext>
                </a:extLst>
              </p:cNvPr>
              <p:cNvSpPr/>
              <p:nvPr/>
            </p:nvSpPr>
            <p:spPr>
              <a:xfrm>
                <a:off x="4045769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1DDA094-480E-A3B4-9448-AB647EE6A791}"/>
                  </a:ext>
                </a:extLst>
              </p:cNvPr>
              <p:cNvSpPr/>
              <p:nvPr/>
            </p:nvSpPr>
            <p:spPr>
              <a:xfrm>
                <a:off x="4598428" y="456855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6A96D7B-0576-2FCC-C8B2-C4BA89B75F20}"/>
                  </a:ext>
                </a:extLst>
              </p:cNvPr>
              <p:cNvSpPr/>
              <p:nvPr/>
            </p:nvSpPr>
            <p:spPr>
              <a:xfrm>
                <a:off x="5151088" y="4568555"/>
                <a:ext cx="495098" cy="281324"/>
              </a:xfrm>
              <a:prstGeom prst="rect">
                <a:avLst/>
              </a:prstGeom>
              <a:solidFill>
                <a:srgbClr val="F3ABA8"/>
              </a:solidFill>
              <a:ln w="28575">
                <a:solidFill>
                  <a:srgbClr val="6E2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E206A"/>
                    </a:solidFill>
                    <a:latin typeface="+mj-lt"/>
                  </a:rPr>
                  <a:t>T4</a:t>
                </a:r>
              </a:p>
            </p:txBody>
          </p:sp>
          <p:pic>
            <p:nvPicPr>
              <p:cNvPr id="3" name="Image 30" descr=" ">
                <a:extLst>
                  <a:ext uri="{FF2B5EF4-FFF2-40B4-BE49-F238E27FC236}">
                    <a16:creationId xmlns:a16="http://schemas.microsoft.com/office/drawing/2014/main" id="{9504BE41-06F0-4438-0B79-069A173A4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36557" y="3970987"/>
                <a:ext cx="468299" cy="468333"/>
              </a:xfrm>
              <a:prstGeom prst="rect">
                <a:avLst/>
              </a:prstGeom>
            </p:spPr>
          </p:pic>
          <p:pic>
            <p:nvPicPr>
              <p:cNvPr id="11" name="Picture 10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ECDBBFED-2D3E-38DF-6D9E-8A1ED719A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820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A983CC2E-974D-3B17-4444-8AE9C6084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1697" y="499137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3" name="Picture 12" descr="A black and white smiley face&#10;&#10;Description automatically generated">
                <a:extLst>
                  <a:ext uri="{FF2B5EF4-FFF2-40B4-BE49-F238E27FC236}">
                    <a16:creationId xmlns:a16="http://schemas.microsoft.com/office/drawing/2014/main" id="{1883610E-0081-9DAC-0C80-ABEFC64E8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356" y="4991313"/>
                <a:ext cx="423241" cy="426828"/>
              </a:xfrm>
              <a:prstGeom prst="rect">
                <a:avLst/>
              </a:prstGeom>
            </p:spPr>
          </p:pic>
          <p:pic>
            <p:nvPicPr>
              <p:cNvPr id="14" name="Picture 2" descr="Hacker - Free security icons">
                <a:extLst>
                  <a:ext uri="{FF2B5EF4-FFF2-40B4-BE49-F238E27FC236}">
                    <a16:creationId xmlns:a16="http://schemas.microsoft.com/office/drawing/2014/main" id="{BFAF5841-D844-401E-B7BC-6F49A7DCED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015" y="4981010"/>
                <a:ext cx="426828" cy="426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9B4A31-4236-D85F-EBD9-FE6416C6982A}"/>
                  </a:ext>
                </a:extLst>
              </p:cNvPr>
              <p:cNvSpPr txBox="1"/>
              <p:nvPr/>
            </p:nvSpPr>
            <p:spPr>
              <a:xfrm>
                <a:off x="4901271" y="5363739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Suspect</a:t>
                </a:r>
              </a:p>
            </p:txBody>
          </p:sp>
        </p:grp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9D889D37-3F70-3906-37D1-E49DAAE1BDD5}"/>
                </a:ext>
              </a:extLst>
            </p:cNvPr>
            <p:cNvSpPr txBox="1"/>
            <p:nvPr/>
          </p:nvSpPr>
          <p:spPr>
            <a:xfrm>
              <a:off x="3138521" y="5831218"/>
              <a:ext cx="2905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Identifying Suspect Threads</a:t>
              </a:r>
            </a:p>
          </p:txBody>
        </p: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7C7A5C62-5455-2932-968A-D24B259F0DB6}"/>
              </a:ext>
            </a:extLst>
          </p:cNvPr>
          <p:cNvGrpSpPr/>
          <p:nvPr/>
        </p:nvGrpSpPr>
        <p:grpSpPr>
          <a:xfrm>
            <a:off x="7466083" y="3829551"/>
            <a:ext cx="3074988" cy="2647998"/>
            <a:chOff x="5942083" y="3829551"/>
            <a:chExt cx="3074988" cy="2647998"/>
          </a:xfrm>
        </p:grpSpPr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CF01C450-F637-1810-E37A-1780E19DE182}"/>
                </a:ext>
              </a:extLst>
            </p:cNvPr>
            <p:cNvSpPr/>
            <p:nvPr/>
          </p:nvSpPr>
          <p:spPr>
            <a:xfrm>
              <a:off x="6470693" y="3829551"/>
              <a:ext cx="2546378" cy="1941300"/>
            </a:xfrm>
            <a:prstGeom prst="rect">
              <a:avLst/>
            </a:prstGeom>
            <a:solidFill>
              <a:srgbClr val="FFCCCC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E8D95EE-1C48-257C-A784-8CAAF1B78767}"/>
                </a:ext>
              </a:extLst>
            </p:cNvPr>
            <p:cNvSpPr/>
            <p:nvPr/>
          </p:nvSpPr>
          <p:spPr>
            <a:xfrm>
              <a:off x="5942083" y="4647739"/>
              <a:ext cx="435548" cy="277875"/>
            </a:xfrm>
            <a:prstGeom prst="rightArrow">
              <a:avLst/>
            </a:prstGeom>
            <a:solidFill>
              <a:srgbClr val="FFCCC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pic>
          <p:nvPicPr>
            <p:cNvPr id="29" name="Picture 2" descr="Hacker - Free security icons">
              <a:extLst>
                <a:ext uri="{FF2B5EF4-FFF2-40B4-BE49-F238E27FC236}">
                  <a16:creationId xmlns:a16="http://schemas.microsoft.com/office/drawing/2014/main" id="{BD6A26F0-0E20-BFD6-648B-C9FDE737A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06" y="4134522"/>
              <a:ext cx="576950" cy="57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C44D5F-7A03-D834-44BF-18828F629263}"/>
                </a:ext>
              </a:extLst>
            </p:cNvPr>
            <p:cNvSpPr/>
            <p:nvPr/>
          </p:nvSpPr>
          <p:spPr>
            <a:xfrm>
              <a:off x="6580402" y="5089848"/>
              <a:ext cx="495098" cy="281324"/>
            </a:xfrm>
            <a:prstGeom prst="rect">
              <a:avLst/>
            </a:prstGeom>
            <a:solidFill>
              <a:srgbClr val="F3ABA8"/>
            </a:solidFill>
            <a:ln w="28575">
              <a:solidFill>
                <a:srgbClr val="6E206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E206A"/>
                  </a:solidFill>
                  <a:latin typeface="+mj-lt"/>
                </a:rPr>
                <a:t>LD</a:t>
              </a:r>
            </a:p>
          </p:txBody>
        </p: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3431E926-08AC-33DC-210A-C6821127C28C}"/>
                </a:ext>
              </a:extLst>
            </p:cNvPr>
            <p:cNvGrpSpPr/>
            <p:nvPr/>
          </p:nvGrpSpPr>
          <p:grpSpPr>
            <a:xfrm>
              <a:off x="7192970" y="5029906"/>
              <a:ext cx="495098" cy="401209"/>
              <a:chOff x="7192970" y="5014071"/>
              <a:chExt cx="495098" cy="40120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FCB6459-5EF6-CB84-15E3-601D3EC33667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EED50BA0-CDB2-F735-CC47-3C96A319E8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062F224A-C226-2B9D-8449-38288C67B270}"/>
                </a:ext>
              </a:extLst>
            </p:cNvPr>
            <p:cNvGrpSpPr/>
            <p:nvPr/>
          </p:nvGrpSpPr>
          <p:grpSpPr>
            <a:xfrm>
              <a:off x="7805397" y="5029906"/>
              <a:ext cx="495098" cy="401209"/>
              <a:chOff x="7192970" y="5014071"/>
              <a:chExt cx="495098" cy="401209"/>
            </a:xfrm>
          </p:grpSpPr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D14FA81C-B966-058A-5A91-37BC5422C32E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456C53E6-CF50-5756-3693-24600DDD5D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3C1A0136-5D9B-D3AE-465E-3B3A7D8DF86F}"/>
                </a:ext>
              </a:extLst>
            </p:cNvPr>
            <p:cNvGrpSpPr/>
            <p:nvPr/>
          </p:nvGrpSpPr>
          <p:grpSpPr>
            <a:xfrm>
              <a:off x="8418107" y="5029906"/>
              <a:ext cx="495098" cy="401209"/>
              <a:chOff x="7192970" y="5014071"/>
              <a:chExt cx="495098" cy="401209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204EA16F-FF8B-D0EA-FD4A-D1DFA266F9A4}"/>
                  </a:ext>
                </a:extLst>
              </p:cNvPr>
              <p:cNvSpPr/>
              <p:nvPr/>
            </p:nvSpPr>
            <p:spPr>
              <a:xfrm>
                <a:off x="7192970" y="5070685"/>
                <a:ext cx="495098" cy="28132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595959"/>
                    </a:solidFill>
                    <a:latin typeface="+mj-lt"/>
                  </a:rPr>
                  <a:t>LD</a:t>
                </a:r>
              </a:p>
            </p:txBody>
          </p: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9054696E-965F-8C09-870C-A0F4C96209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2970" y="5014071"/>
                <a:ext cx="494201" cy="401209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2550E5D6-E981-A527-2465-FC0172233AE1}"/>
                </a:ext>
              </a:extLst>
            </p:cNvPr>
            <p:cNvSpPr txBox="1"/>
            <p:nvPr/>
          </p:nvSpPr>
          <p:spPr>
            <a:xfrm>
              <a:off x="6769698" y="5831218"/>
              <a:ext cx="1980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Throttling Memory</a:t>
              </a:r>
            </a:p>
            <a:p>
              <a:pPr algn="ctr"/>
              <a:r>
                <a:rPr lang="en-US" b="1" dirty="0">
                  <a:latin typeface="+mj-lt"/>
                </a:rPr>
                <a:t>Bandwidth Usage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94F0238-BCAD-2851-6762-CCE5E76A1911}"/>
              </a:ext>
            </a:extLst>
          </p:cNvPr>
          <p:cNvSpPr/>
          <p:nvPr/>
        </p:nvSpPr>
        <p:spPr>
          <a:xfrm>
            <a:off x="1533750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E6141D-6BFE-9C1E-31C7-37855E377C1F}"/>
              </a:ext>
            </a:extLst>
          </p:cNvPr>
          <p:cNvSpPr/>
          <p:nvPr/>
        </p:nvSpPr>
        <p:spPr>
          <a:xfrm>
            <a:off x="4686588" y="3696297"/>
            <a:ext cx="375774" cy="37577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1A2B02-A2A3-FAA7-385C-A08D732E23DC}"/>
              </a:ext>
            </a:extLst>
          </p:cNvPr>
          <p:cNvSpPr/>
          <p:nvPr/>
        </p:nvSpPr>
        <p:spPr>
          <a:xfrm>
            <a:off x="7839426" y="3698946"/>
            <a:ext cx="375774" cy="3757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4220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7DB59-DD88-61C1-CEF9-0B0C0B97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4A8F46A4-39A5-9766-4906-F655C8CC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Throttling Memory Bandwidth Usage of Suspect Threads</a:t>
            </a: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C97CFC39-7605-B1DF-DEE2-B935E37E8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27B4053-5FB0-37A5-A132-B814FCFE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3704" y="6226606"/>
            <a:ext cx="5697552" cy="631394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j-lt"/>
              </a:rPr>
              <a:t>[*] also known as miss status holding registers (MSHRs)</a:t>
            </a:r>
            <a:endParaRPr lang="tr-T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1BB17-2AA8-C3D8-34C2-22C5573ADF77}"/>
              </a:ext>
            </a:extLst>
          </p:cNvPr>
          <p:cNvSpPr txBox="1"/>
          <p:nvPr/>
        </p:nvSpPr>
        <p:spPr>
          <a:xfrm>
            <a:off x="1791394" y="1158520"/>
            <a:ext cx="862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reduces</a:t>
            </a:r>
            <a:r>
              <a:rPr lang="en-US" sz="2400" dirty="0">
                <a:latin typeface="+mj-lt"/>
              </a:rPr>
              <a:t> 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memory bandwidth usage</a:t>
            </a:r>
          </a:p>
          <a:p>
            <a:pPr algn="ctr"/>
            <a:r>
              <a:rPr lang="en-US" sz="2400" dirty="0">
                <a:latin typeface="+mj-lt"/>
              </a:rPr>
              <a:t>of each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suspect thread</a:t>
            </a:r>
            <a:endParaRPr lang="en-US" sz="2400" dirty="0">
              <a:latin typeface="+mj-lt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57321C4-2525-9D15-258D-7AE482B3676E}"/>
              </a:ext>
            </a:extLst>
          </p:cNvPr>
          <p:cNvSpPr/>
          <p:nvPr/>
        </p:nvSpPr>
        <p:spPr>
          <a:xfrm flipH="1">
            <a:off x="6431431" y="3815472"/>
            <a:ext cx="1543364" cy="555342"/>
          </a:xfrm>
          <a:prstGeom prst="rightArrow">
            <a:avLst>
              <a:gd name="adj1" fmla="val 50000"/>
              <a:gd name="adj2" fmla="val 58758"/>
            </a:avLst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6E206A"/>
                </a:solidFill>
                <a:latin typeface="+mj-lt"/>
              </a:rPr>
              <a:t>Throttle</a:t>
            </a:r>
          </a:p>
        </p:txBody>
      </p:sp>
      <p:pic>
        <p:nvPicPr>
          <p:cNvPr id="11" name="Picture 8" descr="Wait - Free gestures icons">
            <a:extLst>
              <a:ext uri="{FF2B5EF4-FFF2-40B4-BE49-F238E27FC236}">
                <a16:creationId xmlns:a16="http://schemas.microsoft.com/office/drawing/2014/main" id="{4C2AECDE-9114-C956-8C33-7C229AE1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96" y="4965729"/>
            <a:ext cx="667935" cy="667935"/>
          </a:xfrm>
          <a:prstGeom prst="rect">
            <a:avLst/>
          </a:prstGeom>
          <a:noFill/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FC0EFB9-0A11-E8E0-811C-DB2D014B0A8A}"/>
              </a:ext>
            </a:extLst>
          </p:cNvPr>
          <p:cNvSpPr/>
          <p:nvPr/>
        </p:nvSpPr>
        <p:spPr>
          <a:xfrm>
            <a:off x="3480699" y="2817368"/>
            <a:ext cx="667935" cy="426534"/>
          </a:xfrm>
          <a:prstGeom prst="rightArrow">
            <a:avLst/>
          </a:prstGeom>
          <a:solidFill>
            <a:srgbClr val="ABC9EA"/>
          </a:solidFill>
          <a:ln w="28575">
            <a:solidFill>
              <a:srgbClr val="222A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771DDF-B73A-7191-8E28-4BE9A59127D5}"/>
              </a:ext>
            </a:extLst>
          </p:cNvPr>
          <p:cNvSpPr/>
          <p:nvPr/>
        </p:nvSpPr>
        <p:spPr>
          <a:xfrm>
            <a:off x="3480699" y="3594907"/>
            <a:ext cx="667935" cy="426534"/>
          </a:xfrm>
          <a:prstGeom prst="rightArrow">
            <a:avLst/>
          </a:prstGeom>
          <a:solidFill>
            <a:srgbClr val="EFB792"/>
          </a:solidFill>
          <a:ln w="28575">
            <a:solidFill>
              <a:srgbClr val="843C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7DC4C05-902B-DEEA-3B1E-7F3F23883AA7}"/>
              </a:ext>
            </a:extLst>
          </p:cNvPr>
          <p:cNvSpPr/>
          <p:nvPr/>
        </p:nvSpPr>
        <p:spPr>
          <a:xfrm>
            <a:off x="3480700" y="4340165"/>
            <a:ext cx="667935" cy="426534"/>
          </a:xfrm>
          <a:prstGeom prst="rightArrow">
            <a:avLst/>
          </a:prstGeom>
          <a:solidFill>
            <a:srgbClr val="98DAA7"/>
          </a:solidFill>
          <a:ln w="28575">
            <a:solidFill>
              <a:srgbClr val="3655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A0043FB-2E10-2589-6110-2D3E6C480B47}"/>
              </a:ext>
            </a:extLst>
          </p:cNvPr>
          <p:cNvSpPr/>
          <p:nvPr/>
        </p:nvSpPr>
        <p:spPr>
          <a:xfrm>
            <a:off x="8145061" y="3735106"/>
            <a:ext cx="2308860" cy="716075"/>
          </a:xfrm>
          <a:prstGeom prst="roundRect">
            <a:avLst>
              <a:gd name="adj" fmla="val 5412"/>
            </a:avLst>
          </a:prstGeom>
          <a:solidFill>
            <a:srgbClr val="FAB36D"/>
          </a:solidFill>
          <a:ln w="28575">
            <a:solidFill>
              <a:srgbClr val="9166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4A3621"/>
                </a:solidFill>
                <a:latin typeface="+mj-lt"/>
              </a:rPr>
              <a:t>BreakHammer</a:t>
            </a:r>
            <a:endParaRPr lang="en-US" sz="2200" dirty="0">
              <a:latin typeface="+mj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193FE2-0772-7592-D0D1-337603649A78}"/>
              </a:ext>
            </a:extLst>
          </p:cNvPr>
          <p:cNvSpPr/>
          <p:nvPr/>
        </p:nvSpPr>
        <p:spPr>
          <a:xfrm>
            <a:off x="4359230" y="2722449"/>
            <a:ext cx="1932457" cy="2905126"/>
          </a:xfrm>
          <a:prstGeom prst="roundRect">
            <a:avLst>
              <a:gd name="adj" fmla="val 7238"/>
            </a:avLst>
          </a:prstGeom>
          <a:solidFill>
            <a:srgbClr val="FDB9C8"/>
          </a:solidFill>
          <a:ln w="28575">
            <a:solidFill>
              <a:srgbClr val="976E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49363A"/>
              </a:solidFill>
              <a:latin typeface="+mj-lt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4B927C4-D03A-77F0-28BB-BA59D2439BD3}"/>
              </a:ext>
            </a:extLst>
          </p:cNvPr>
          <p:cNvSpPr/>
          <p:nvPr/>
        </p:nvSpPr>
        <p:spPr>
          <a:xfrm>
            <a:off x="3480699" y="5085423"/>
            <a:ext cx="667935" cy="426534"/>
          </a:xfrm>
          <a:prstGeom prst="rightArrow">
            <a:avLst/>
          </a:prstGeom>
          <a:solidFill>
            <a:srgbClr val="F3ABA8"/>
          </a:solidFill>
          <a:ln w="28575">
            <a:solidFill>
              <a:srgbClr val="6E20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1F180-AE37-0BB0-7C44-7F03A82780E8}"/>
              </a:ext>
            </a:extLst>
          </p:cNvPr>
          <p:cNvSpPr txBox="1"/>
          <p:nvPr/>
        </p:nvSpPr>
        <p:spPr>
          <a:xfrm>
            <a:off x="3983136" y="5627576"/>
            <a:ext cx="268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363A"/>
                </a:solidFill>
                <a:latin typeface="+mj-lt"/>
              </a:rPr>
              <a:t>Last-Level Cache</a:t>
            </a:r>
          </a:p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1628F5-A878-428D-39DD-4747DA95A1FF}"/>
              </a:ext>
            </a:extLst>
          </p:cNvPr>
          <p:cNvGrpSpPr/>
          <p:nvPr/>
        </p:nvGrpSpPr>
        <p:grpSpPr>
          <a:xfrm>
            <a:off x="4037029" y="2154053"/>
            <a:ext cx="2684641" cy="3357905"/>
            <a:chOff x="2513028" y="2154052"/>
            <a:chExt cx="2684641" cy="335790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DE3D336-552E-E366-165D-DD4CF47507F4}"/>
                </a:ext>
              </a:extLst>
            </p:cNvPr>
            <p:cNvSpPr/>
            <p:nvPr/>
          </p:nvSpPr>
          <p:spPr>
            <a:xfrm>
              <a:off x="2940985" y="2817368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707F6E3-F9FC-2475-F46C-673600214290}"/>
                </a:ext>
              </a:extLst>
            </p:cNvPr>
            <p:cNvSpPr/>
            <p:nvPr/>
          </p:nvSpPr>
          <p:spPr>
            <a:xfrm>
              <a:off x="3867672" y="2817368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6E9462A-320C-F30B-47FA-E858D4E0B00D}"/>
                </a:ext>
              </a:extLst>
            </p:cNvPr>
            <p:cNvSpPr/>
            <p:nvPr/>
          </p:nvSpPr>
          <p:spPr>
            <a:xfrm>
              <a:off x="2940985" y="3594907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57ED03-3A9D-2D8A-C30B-A4929F36F465}"/>
                </a:ext>
              </a:extLst>
            </p:cNvPr>
            <p:cNvSpPr/>
            <p:nvPr/>
          </p:nvSpPr>
          <p:spPr>
            <a:xfrm>
              <a:off x="3867672" y="3594907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D5FCA2C-1A4D-FA2A-30E0-91E181811E1A}"/>
                </a:ext>
              </a:extLst>
            </p:cNvPr>
            <p:cNvSpPr/>
            <p:nvPr/>
          </p:nvSpPr>
          <p:spPr>
            <a:xfrm>
              <a:off x="2940985" y="4340165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A680E59-BD1E-1594-2D57-D21CC0EE839D}"/>
                </a:ext>
              </a:extLst>
            </p:cNvPr>
            <p:cNvSpPr/>
            <p:nvPr/>
          </p:nvSpPr>
          <p:spPr>
            <a:xfrm>
              <a:off x="3867672" y="4340165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4C08F12-EE1B-771F-4CEF-2FD815E96517}"/>
                </a:ext>
              </a:extLst>
            </p:cNvPr>
            <p:cNvSpPr/>
            <p:nvPr/>
          </p:nvSpPr>
          <p:spPr>
            <a:xfrm>
              <a:off x="2940985" y="5085423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83A50E4-DF95-BB7B-0749-3FF6E4E72601}"/>
                </a:ext>
              </a:extLst>
            </p:cNvPr>
            <p:cNvSpPr/>
            <p:nvPr/>
          </p:nvSpPr>
          <p:spPr>
            <a:xfrm>
              <a:off x="3867672" y="5085423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2CE6B5-6826-F371-48C3-D87C5BF33FCB}"/>
                </a:ext>
              </a:extLst>
            </p:cNvPr>
            <p:cNvSpPr txBox="1"/>
            <p:nvPr/>
          </p:nvSpPr>
          <p:spPr>
            <a:xfrm>
              <a:off x="2513028" y="2154052"/>
              <a:ext cx="2684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</a:rPr>
                <a:t>Cache-Miss Buffers*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944E22-C762-7867-EDB1-15FE8B7EAE8F}"/>
                </a:ext>
              </a:extLst>
            </p:cNvPr>
            <p:cNvSpPr txBox="1"/>
            <p:nvPr/>
          </p:nvSpPr>
          <p:spPr>
            <a:xfrm>
              <a:off x="2754599" y="2447753"/>
              <a:ext cx="1023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Allocated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4D7199-5720-4FF8-0280-2B850DDB48A6}"/>
                </a:ext>
              </a:extLst>
            </p:cNvPr>
            <p:cNvSpPr txBox="1"/>
            <p:nvPr/>
          </p:nvSpPr>
          <p:spPr>
            <a:xfrm>
              <a:off x="3798911" y="2447753"/>
              <a:ext cx="1058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Maximum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FEEA7C-90DB-2FA7-E409-6E6CCB64084F}"/>
              </a:ext>
            </a:extLst>
          </p:cNvPr>
          <p:cNvGrpSpPr/>
          <p:nvPr/>
        </p:nvGrpSpPr>
        <p:grpSpPr>
          <a:xfrm>
            <a:off x="4464986" y="2817369"/>
            <a:ext cx="1729027" cy="2694589"/>
            <a:chOff x="2940985" y="2817368"/>
            <a:chExt cx="1729027" cy="269458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C143DC4-4068-F4E8-E171-9177C2766FDF}"/>
                </a:ext>
              </a:extLst>
            </p:cNvPr>
            <p:cNvSpPr/>
            <p:nvPr/>
          </p:nvSpPr>
          <p:spPr>
            <a:xfrm>
              <a:off x="2940985" y="2817368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ECE8DF6-A3FA-7899-FFE3-4C41A6B1B009}"/>
                </a:ext>
              </a:extLst>
            </p:cNvPr>
            <p:cNvSpPr/>
            <p:nvPr/>
          </p:nvSpPr>
          <p:spPr>
            <a:xfrm>
              <a:off x="3867672" y="2817368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∞</a:t>
              </a:r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0E77CF5-72BC-8DBE-2FB9-F159A7D856AE}"/>
                </a:ext>
              </a:extLst>
            </p:cNvPr>
            <p:cNvSpPr/>
            <p:nvPr/>
          </p:nvSpPr>
          <p:spPr>
            <a:xfrm>
              <a:off x="2940985" y="3594907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EED3CBC-B424-01A5-3BE3-A4C320A97AED}"/>
                </a:ext>
              </a:extLst>
            </p:cNvPr>
            <p:cNvSpPr/>
            <p:nvPr/>
          </p:nvSpPr>
          <p:spPr>
            <a:xfrm>
              <a:off x="3867672" y="3594907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∞</a:t>
              </a:r>
              <a:endParaRPr lang="en-US" sz="2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DCC811D-1C29-D432-4C66-B22FA078483E}"/>
                </a:ext>
              </a:extLst>
            </p:cNvPr>
            <p:cNvSpPr/>
            <p:nvPr/>
          </p:nvSpPr>
          <p:spPr>
            <a:xfrm>
              <a:off x="2940985" y="4340165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C29E932-61CC-181F-C76D-F0C48F82AF64}"/>
                </a:ext>
              </a:extLst>
            </p:cNvPr>
            <p:cNvSpPr/>
            <p:nvPr/>
          </p:nvSpPr>
          <p:spPr>
            <a:xfrm>
              <a:off x="3867672" y="4340165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∞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7770AB4-FD9C-773D-EBE9-3429EEF98481}"/>
                </a:ext>
              </a:extLst>
            </p:cNvPr>
            <p:cNvSpPr/>
            <p:nvPr/>
          </p:nvSpPr>
          <p:spPr>
            <a:xfrm>
              <a:off x="2940985" y="5085423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4174889-7883-8F82-EC26-9092459B65BA}"/>
                </a:ext>
              </a:extLst>
            </p:cNvPr>
            <p:cNvSpPr/>
            <p:nvPr/>
          </p:nvSpPr>
          <p:spPr>
            <a:xfrm>
              <a:off x="3867672" y="5085423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∞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2950F2-23A1-52AB-50BE-01A11B733FBA}"/>
              </a:ext>
            </a:extLst>
          </p:cNvPr>
          <p:cNvGrpSpPr/>
          <p:nvPr/>
        </p:nvGrpSpPr>
        <p:grpSpPr>
          <a:xfrm>
            <a:off x="4464986" y="2817369"/>
            <a:ext cx="1729027" cy="2694589"/>
            <a:chOff x="2940985" y="2817368"/>
            <a:chExt cx="1729027" cy="269458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FBC2FD7-265F-C078-7647-D070B8D3CE01}"/>
                </a:ext>
              </a:extLst>
            </p:cNvPr>
            <p:cNvSpPr/>
            <p:nvPr/>
          </p:nvSpPr>
          <p:spPr>
            <a:xfrm>
              <a:off x="2940985" y="2817368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B322BFA-CB87-FBC5-4D9C-6CCE045704CC}"/>
                </a:ext>
              </a:extLst>
            </p:cNvPr>
            <p:cNvSpPr/>
            <p:nvPr/>
          </p:nvSpPr>
          <p:spPr>
            <a:xfrm>
              <a:off x="3865049" y="2817368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∞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5A961BA-8F44-F665-478A-A2CDEEFE3FA5}"/>
                </a:ext>
              </a:extLst>
            </p:cNvPr>
            <p:cNvSpPr/>
            <p:nvPr/>
          </p:nvSpPr>
          <p:spPr>
            <a:xfrm>
              <a:off x="2940985" y="3594907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95C8C1A-B257-32A5-5840-992A39272997}"/>
                </a:ext>
              </a:extLst>
            </p:cNvPr>
            <p:cNvSpPr/>
            <p:nvPr/>
          </p:nvSpPr>
          <p:spPr>
            <a:xfrm>
              <a:off x="3867672" y="3594907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∞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F505555-D9BF-AE94-E373-A3A6074CB84B}"/>
                </a:ext>
              </a:extLst>
            </p:cNvPr>
            <p:cNvSpPr/>
            <p:nvPr/>
          </p:nvSpPr>
          <p:spPr>
            <a:xfrm>
              <a:off x="2940985" y="4340165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7E3195A-292F-91ED-BCC6-B003CD0E11DE}"/>
                </a:ext>
              </a:extLst>
            </p:cNvPr>
            <p:cNvSpPr/>
            <p:nvPr/>
          </p:nvSpPr>
          <p:spPr>
            <a:xfrm>
              <a:off x="3867672" y="4340165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∞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3294B24-9E10-AE62-3A51-B154D26CEB88}"/>
                </a:ext>
              </a:extLst>
            </p:cNvPr>
            <p:cNvSpPr/>
            <p:nvPr/>
          </p:nvSpPr>
          <p:spPr>
            <a:xfrm>
              <a:off x="2940985" y="5085423"/>
              <a:ext cx="802340" cy="4265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820C6DE-8111-16A2-0798-2871E4C445B4}"/>
                </a:ext>
              </a:extLst>
            </p:cNvPr>
            <p:cNvSpPr/>
            <p:nvPr/>
          </p:nvSpPr>
          <p:spPr>
            <a:xfrm>
              <a:off x="3867672" y="5085423"/>
              <a:ext cx="802340" cy="4265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∞</a:t>
              </a:r>
              <a:endParaRPr lang="en-US" sz="2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6384BCB-DDFB-9C62-FA2F-F58F3F821C5F}"/>
              </a:ext>
            </a:extLst>
          </p:cNvPr>
          <p:cNvSpPr/>
          <p:nvPr/>
        </p:nvSpPr>
        <p:spPr>
          <a:xfrm>
            <a:off x="5391672" y="5086645"/>
            <a:ext cx="802340" cy="4265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CDC173A-74A9-CE28-EA80-40222399FE64}"/>
              </a:ext>
            </a:extLst>
          </p:cNvPr>
          <p:cNvSpPr/>
          <p:nvPr/>
        </p:nvSpPr>
        <p:spPr>
          <a:xfrm>
            <a:off x="4464985" y="5085423"/>
            <a:ext cx="802340" cy="426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A3B26D3-5E4C-92B6-ADFE-29A2DA3BC77E}"/>
              </a:ext>
            </a:extLst>
          </p:cNvPr>
          <p:cNvSpPr/>
          <p:nvPr/>
        </p:nvSpPr>
        <p:spPr>
          <a:xfrm>
            <a:off x="5391672" y="5085423"/>
            <a:ext cx="802340" cy="4265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pic>
        <p:nvPicPr>
          <p:cNvPr id="57" name="Picture 2" descr="Hacker - Free security icons">
            <a:extLst>
              <a:ext uri="{FF2B5EF4-FFF2-40B4-BE49-F238E27FC236}">
                <a16:creationId xmlns:a16="http://schemas.microsoft.com/office/drawing/2014/main" id="{61047201-FA4D-107A-4652-099F2E24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09" y="4965728"/>
            <a:ext cx="656176" cy="6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miley Face Digital Download SVG PNG JPG Dxf Ai Pdf - Etsy">
            <a:extLst>
              <a:ext uri="{FF2B5EF4-FFF2-40B4-BE49-F238E27FC236}">
                <a16:creationId xmlns:a16="http://schemas.microsoft.com/office/drawing/2014/main" id="{D4CBF803-35AA-122A-E9AA-9757CB9E1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507" r="15686" b="21955"/>
          <a:stretch/>
        </p:blipFill>
        <p:spPr bwMode="auto">
          <a:xfrm>
            <a:off x="2682161" y="2706255"/>
            <a:ext cx="640675" cy="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Smiley Face Digital Download SVG PNG JPG Dxf Ai Pdf - Etsy">
            <a:extLst>
              <a:ext uri="{FF2B5EF4-FFF2-40B4-BE49-F238E27FC236}">
                <a16:creationId xmlns:a16="http://schemas.microsoft.com/office/drawing/2014/main" id="{0956C9B6-4A78-757F-B86A-35A343B49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507" r="15686" b="21955"/>
          <a:stretch/>
        </p:blipFill>
        <p:spPr bwMode="auto">
          <a:xfrm>
            <a:off x="2682161" y="3491092"/>
            <a:ext cx="640675" cy="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miley Face Digital Download SVG PNG JPG Dxf Ai Pdf - Etsy">
            <a:extLst>
              <a:ext uri="{FF2B5EF4-FFF2-40B4-BE49-F238E27FC236}">
                <a16:creationId xmlns:a16="http://schemas.microsoft.com/office/drawing/2014/main" id="{90D07904-E627-C193-B117-0177C9C88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507" r="15686" b="21955"/>
          <a:stretch/>
        </p:blipFill>
        <p:spPr bwMode="auto">
          <a:xfrm>
            <a:off x="2682161" y="4229052"/>
            <a:ext cx="640675" cy="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5B301-31D8-0243-9F36-968DD5498B87}"/>
              </a:ext>
            </a:extLst>
          </p:cNvPr>
          <p:cNvSpPr txBox="1"/>
          <p:nvPr/>
        </p:nvSpPr>
        <p:spPr>
          <a:xfrm>
            <a:off x="1808042" y="2812648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User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8A378-6FE6-32DD-4F82-501808D67ECF}"/>
              </a:ext>
            </a:extLst>
          </p:cNvPr>
          <p:cNvSpPr txBox="1"/>
          <p:nvPr/>
        </p:nvSpPr>
        <p:spPr>
          <a:xfrm>
            <a:off x="1808042" y="3614196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User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0DE8E-59C6-456A-0839-D46E73E312C1}"/>
              </a:ext>
            </a:extLst>
          </p:cNvPr>
          <p:cNvSpPr txBox="1"/>
          <p:nvPr/>
        </p:nvSpPr>
        <p:spPr>
          <a:xfrm>
            <a:off x="1808042" y="4345920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User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854799-0C32-F4DD-41ED-9E46498DE4AF}"/>
              </a:ext>
            </a:extLst>
          </p:cNvPr>
          <p:cNvSpPr txBox="1"/>
          <p:nvPr/>
        </p:nvSpPr>
        <p:spPr>
          <a:xfrm>
            <a:off x="1627704" y="507040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Suspect</a:t>
            </a:r>
          </a:p>
        </p:txBody>
      </p:sp>
    </p:spTree>
    <p:extLst>
      <p:ext uri="{BB962C8B-B14F-4D97-AF65-F5344CB8AC3E}">
        <p14:creationId xmlns:p14="http://schemas.microsoft.com/office/powerpoint/2010/main" val="41116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D438C4-B067-BA1E-D038-3C23127EA8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320" y="773113"/>
            <a:ext cx="5229159" cy="538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20026D39-7AD2-A24C-4B66-22DC7B640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4938" y="2938849"/>
            <a:ext cx="6019800" cy="3215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9630F-7A65-8701-96A3-0D7B2E84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Taking a Step Back: What is an Executive Summary?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70B06-758E-65DC-E930-0EC08B9053DB}"/>
              </a:ext>
            </a:extLst>
          </p:cNvPr>
          <p:cNvSpPr/>
          <p:nvPr/>
        </p:nvSpPr>
        <p:spPr>
          <a:xfrm>
            <a:off x="395320" y="2303299"/>
            <a:ext cx="2530760" cy="3851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66D07C-2F36-D312-0BA0-4F267BDDAFF1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2926080" y="4229019"/>
            <a:ext cx="3058858" cy="3177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21E93D-2723-E489-F1FB-09F39C8A94F2}"/>
              </a:ext>
            </a:extLst>
          </p:cNvPr>
          <p:cNvSpPr txBox="1"/>
          <p:nvPr/>
        </p:nvSpPr>
        <p:spPr>
          <a:xfrm>
            <a:off x="6096000" y="1021038"/>
            <a:ext cx="57976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 of the paper in a nutshell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Tells what this paper/talk about and sets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Serves the same purpose as the paper’s abstract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the reader/audience to decide if they want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read the rest of the paper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pay attention to the rest of the talk</a:t>
            </a:r>
          </a:p>
        </p:txBody>
      </p:sp>
    </p:spTree>
    <p:extLst>
      <p:ext uri="{BB962C8B-B14F-4D97-AF65-F5344CB8AC3E}">
        <p14:creationId xmlns:p14="http://schemas.microsoft.com/office/powerpoint/2010/main" val="28894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uiExpand="1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9DA4E-5608-F4F8-1656-5B16B3E0A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6F9F6F-8875-66FC-88CD-512F7371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2F5597"/>
                </a:solidFill>
              </a:rPr>
              <a:t>Restoring Memory Bandwidth of Suspect Threads</a:t>
            </a:r>
            <a:endParaRPr lang="tr-TR" sz="2600" dirty="0">
              <a:solidFill>
                <a:srgbClr val="2F5597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00085-A04B-292E-419D-D740317A0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2AA4C-7FA3-FA88-291A-FF887AA57755}"/>
              </a:ext>
            </a:extLst>
          </p:cNvPr>
          <p:cNvSpPr txBox="1"/>
          <p:nvPr/>
        </p:nvSpPr>
        <p:spPr>
          <a:xfrm>
            <a:off x="1524000" y="10082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BreakHammer </a:t>
            </a:r>
            <a:br>
              <a:rPr lang="en-US" sz="2400" b="1" dirty="0">
                <a:solidFill>
                  <a:srgbClr val="7030A0"/>
                </a:solidFill>
                <a:latin typeface="+mj-lt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restores</a:t>
            </a:r>
            <a:r>
              <a:rPr lang="en-US" sz="2400" dirty="0">
                <a:latin typeface="+mj-lt"/>
              </a:rPr>
              <a:t> 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memory bandwidth usage </a:t>
            </a:r>
            <a:r>
              <a:rPr lang="en-US" sz="2400" dirty="0">
                <a:latin typeface="+mj-lt"/>
              </a:rPr>
              <a:t>of a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suspect thread </a:t>
            </a:r>
            <a:br>
              <a:rPr lang="en-US" sz="2400" b="1" dirty="0">
                <a:solidFill>
                  <a:srgbClr val="C00000"/>
                </a:solidFill>
                <a:latin typeface="+mj-lt"/>
              </a:rPr>
            </a:br>
            <a:r>
              <a:rPr lang="en-US" sz="2400" dirty="0">
                <a:latin typeface="+mj-lt"/>
              </a:rPr>
              <a:t>if the thread stays benign for the full duration of a throttling window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044389-292F-A831-6836-A8909B582869}"/>
              </a:ext>
            </a:extLst>
          </p:cNvPr>
          <p:cNvCxnSpPr>
            <a:cxnSpLocks/>
          </p:cNvCxnSpPr>
          <p:nvPr/>
        </p:nvCxnSpPr>
        <p:spPr>
          <a:xfrm>
            <a:off x="1846217" y="5775655"/>
            <a:ext cx="8562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3AEFE27-2768-B218-76A1-D27015D0FD6C}"/>
              </a:ext>
            </a:extLst>
          </p:cNvPr>
          <p:cNvSpPr txBox="1"/>
          <p:nvPr/>
        </p:nvSpPr>
        <p:spPr>
          <a:xfrm>
            <a:off x="4636583" y="5913904"/>
            <a:ext cx="266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Execution Timeline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E3E53C-6A1C-7832-2FCB-B6871EB51BF4}"/>
              </a:ext>
            </a:extLst>
          </p:cNvPr>
          <p:cNvGrpSpPr/>
          <p:nvPr/>
        </p:nvGrpSpPr>
        <p:grpSpPr>
          <a:xfrm>
            <a:off x="7708647" y="4239438"/>
            <a:ext cx="2393147" cy="1739781"/>
            <a:chOff x="6184646" y="4239437"/>
            <a:chExt cx="2393147" cy="173978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ACC717-1803-E6B6-D10B-01F5A9557046}"/>
                </a:ext>
              </a:extLst>
            </p:cNvPr>
            <p:cNvCxnSpPr>
              <a:cxnSpLocks/>
            </p:cNvCxnSpPr>
            <p:nvPr/>
          </p:nvCxnSpPr>
          <p:spPr>
            <a:xfrm>
              <a:off x="8577793" y="5587332"/>
              <a:ext cx="0" cy="391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C6DA97-C12D-386B-EC07-9CB6E9BD3D26}"/>
                </a:ext>
              </a:extLst>
            </p:cNvPr>
            <p:cNvSpPr txBox="1"/>
            <p:nvPr/>
          </p:nvSpPr>
          <p:spPr>
            <a:xfrm>
              <a:off x="6184646" y="5363706"/>
              <a:ext cx="2067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C42966-4E4A-7CA3-29DF-1AC2C41EA7EB}"/>
                </a:ext>
              </a:extLst>
            </p:cNvPr>
            <p:cNvGrpSpPr/>
            <p:nvPr/>
          </p:nvGrpSpPr>
          <p:grpSpPr>
            <a:xfrm>
              <a:off x="6595388" y="4239437"/>
              <a:ext cx="1246067" cy="1112430"/>
              <a:chOff x="6375111" y="4231677"/>
              <a:chExt cx="1246067" cy="1112430"/>
            </a:xfrm>
          </p:grpSpPr>
          <p:pic>
            <p:nvPicPr>
              <p:cNvPr id="65" name="Picture 6" descr="Smiley Face Digital Download SVG PNG JPG Dxf Ai Pdf - Etsy">
                <a:extLst>
                  <a:ext uri="{FF2B5EF4-FFF2-40B4-BE49-F238E27FC236}">
                    <a16:creationId xmlns:a16="http://schemas.microsoft.com/office/drawing/2014/main" id="{DA823F0B-86C7-508F-7157-5571D396D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7" t="22507" r="15686" b="21955"/>
              <a:stretch/>
            </p:blipFill>
            <p:spPr bwMode="auto">
              <a:xfrm>
                <a:off x="6692020" y="4695347"/>
                <a:ext cx="640675" cy="648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EEA52D-A6C4-4977-0478-3D3CACFE9091}"/>
                  </a:ext>
                </a:extLst>
              </p:cNvPr>
              <p:cNvSpPr txBox="1"/>
              <p:nvPr/>
            </p:nvSpPr>
            <p:spPr>
              <a:xfrm>
                <a:off x="6375111" y="4231677"/>
                <a:ext cx="124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Benign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A54CA0-597A-EE62-0AB8-6BCF3895CED4}"/>
              </a:ext>
            </a:extLst>
          </p:cNvPr>
          <p:cNvGrpSpPr/>
          <p:nvPr/>
        </p:nvGrpSpPr>
        <p:grpSpPr>
          <a:xfrm>
            <a:off x="1769492" y="3143932"/>
            <a:ext cx="2965844" cy="2835286"/>
            <a:chOff x="245492" y="3143932"/>
            <a:chExt cx="2965844" cy="283528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EDDFF1-FD63-CB42-F7A8-43A4D40DD1C0}"/>
                </a:ext>
              </a:extLst>
            </p:cNvPr>
            <p:cNvCxnSpPr>
              <a:cxnSpLocks/>
            </p:cNvCxnSpPr>
            <p:nvPr/>
          </p:nvCxnSpPr>
          <p:spPr>
            <a:xfrm>
              <a:off x="528108" y="5587332"/>
              <a:ext cx="0" cy="391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4C3840-076D-216E-8264-512B49B7EBD2}"/>
                </a:ext>
              </a:extLst>
            </p:cNvPr>
            <p:cNvCxnSpPr>
              <a:cxnSpLocks/>
            </p:cNvCxnSpPr>
            <p:nvPr/>
          </p:nvCxnSpPr>
          <p:spPr>
            <a:xfrm>
              <a:off x="3211336" y="5587332"/>
              <a:ext cx="0" cy="391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C25A54-533C-77C5-87B2-03F2A0D55F4D}"/>
                </a:ext>
              </a:extLst>
            </p:cNvPr>
            <p:cNvSpPr txBox="1"/>
            <p:nvPr/>
          </p:nvSpPr>
          <p:spPr>
            <a:xfrm>
              <a:off x="853703" y="5355946"/>
              <a:ext cx="2067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Throttling Window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13D1B92-A2E0-62D9-8406-EC108D81C02D}"/>
                </a:ext>
              </a:extLst>
            </p:cNvPr>
            <p:cNvGrpSpPr/>
            <p:nvPr/>
          </p:nvGrpSpPr>
          <p:grpSpPr>
            <a:xfrm>
              <a:off x="1712353" y="4222089"/>
              <a:ext cx="1476095" cy="1122018"/>
              <a:chOff x="2037473" y="4222089"/>
              <a:chExt cx="1476095" cy="1122018"/>
            </a:xfrm>
          </p:grpSpPr>
          <p:pic>
            <p:nvPicPr>
              <p:cNvPr id="62" name="Picture 8" descr="Wait - Free gestures icons">
                <a:extLst>
                  <a:ext uri="{FF2B5EF4-FFF2-40B4-BE49-F238E27FC236}">
                    <a16:creationId xmlns:a16="http://schemas.microsoft.com/office/drawing/2014/main" id="{F8481F15-2C55-5FBA-49BB-03F21E23FC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141" y="4676172"/>
                <a:ext cx="667935" cy="667935"/>
              </a:xfrm>
              <a:prstGeom prst="rect">
                <a:avLst/>
              </a:prstGeom>
              <a:noFill/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C7B136-EC5D-5EEB-B9D9-72A567A0789A}"/>
                  </a:ext>
                </a:extLst>
              </p:cNvPr>
              <p:cNvSpPr txBox="1"/>
              <p:nvPr/>
            </p:nvSpPr>
            <p:spPr>
              <a:xfrm>
                <a:off x="2037473" y="4222089"/>
                <a:ext cx="1476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Throttled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4F3118-1E4C-ADCD-BAB1-E98019A5CCD2}"/>
                </a:ext>
              </a:extLst>
            </p:cNvPr>
            <p:cNvCxnSpPr>
              <a:cxnSpLocks/>
              <a:stCxn id="18" idx="2"/>
              <a:endCxn id="66" idx="0"/>
            </p:cNvCxnSpPr>
            <p:nvPr/>
          </p:nvCxnSpPr>
          <p:spPr>
            <a:xfrm>
              <a:off x="1300792" y="3913373"/>
              <a:ext cx="507" cy="30871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7CC4B8B-0F55-31AD-31D3-9C12C707DE0F}"/>
                </a:ext>
              </a:extLst>
            </p:cNvPr>
            <p:cNvGrpSpPr/>
            <p:nvPr/>
          </p:nvGrpSpPr>
          <p:grpSpPr>
            <a:xfrm>
              <a:off x="245492" y="3143932"/>
              <a:ext cx="2110600" cy="2194295"/>
              <a:chOff x="451232" y="3143932"/>
              <a:chExt cx="2110600" cy="2194295"/>
            </a:xfrm>
          </p:grpSpPr>
          <p:pic>
            <p:nvPicPr>
              <p:cNvPr id="61" name="Picture 2" descr="Hacker - Free security icons">
                <a:extLst>
                  <a:ext uri="{FF2B5EF4-FFF2-40B4-BE49-F238E27FC236}">
                    <a16:creationId xmlns:a16="http://schemas.microsoft.com/office/drawing/2014/main" id="{FA985D02-5F02-B477-0DD7-99A7FBE88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955" y="4682051"/>
                <a:ext cx="656176" cy="65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95EBFA-5FF2-C107-CCCA-8371D45E148E}"/>
                  </a:ext>
                </a:extLst>
              </p:cNvPr>
              <p:cNvSpPr txBox="1"/>
              <p:nvPr/>
            </p:nvSpPr>
            <p:spPr>
              <a:xfrm>
                <a:off x="884005" y="4222089"/>
                <a:ext cx="124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Suspect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8C6AC7-E4D4-6F71-2BC9-21FFEB5EFDEA}"/>
                  </a:ext>
                </a:extLst>
              </p:cNvPr>
              <p:cNvSpPr txBox="1"/>
              <p:nvPr/>
            </p:nvSpPr>
            <p:spPr>
              <a:xfrm>
                <a:off x="451232" y="3143932"/>
                <a:ext cx="2110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C00000"/>
                    </a:solidFill>
                    <a:latin typeface="+mj-lt"/>
                  </a:rPr>
                  <a:t>Identified</a:t>
                </a:r>
              </a:p>
              <a:p>
                <a:pPr algn="ctr"/>
                <a:r>
                  <a:rPr lang="en-US" sz="2200" b="1" dirty="0">
                    <a:solidFill>
                      <a:srgbClr val="C00000"/>
                    </a:solidFill>
                    <a:latin typeface="+mj-lt"/>
                  </a:rPr>
                  <a:t>This Window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8D7266-2636-0D93-890F-8B032242A610}"/>
              </a:ext>
            </a:extLst>
          </p:cNvPr>
          <p:cNvGrpSpPr/>
          <p:nvPr/>
        </p:nvGrpSpPr>
        <p:grpSpPr>
          <a:xfrm>
            <a:off x="4546800" y="2363382"/>
            <a:ext cx="5768504" cy="3615836"/>
            <a:chOff x="3022800" y="2363382"/>
            <a:chExt cx="5768504" cy="361583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01D8A59-52A3-D15D-33DD-06DBF84D0098}"/>
                </a:ext>
              </a:extLst>
            </p:cNvPr>
            <p:cNvSpPr txBox="1"/>
            <p:nvPr/>
          </p:nvSpPr>
          <p:spPr>
            <a:xfrm>
              <a:off x="3022800" y="2363382"/>
              <a:ext cx="5768504" cy="796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Memory Bandwidth</a:t>
              </a:r>
            </a:p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Usage Restored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F3C442D-2328-C470-F138-255C04AAA81F}"/>
                </a:ext>
              </a:extLst>
            </p:cNvPr>
            <p:cNvCxnSpPr>
              <a:cxnSpLocks/>
              <a:stCxn id="75" idx="2"/>
            </p:cNvCxnSpPr>
            <p:nvPr/>
          </p:nvCxnSpPr>
          <p:spPr>
            <a:xfrm flipH="1">
              <a:off x="5894564" y="3160098"/>
              <a:ext cx="12488" cy="240366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BDBD2C-90B6-AFC7-471C-484DF700E06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564" y="5587332"/>
              <a:ext cx="0" cy="391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92283E-41B0-11DC-1CA2-B215D931AF81}"/>
              </a:ext>
            </a:extLst>
          </p:cNvPr>
          <p:cNvGrpSpPr/>
          <p:nvPr/>
        </p:nvGrpSpPr>
        <p:grpSpPr>
          <a:xfrm>
            <a:off x="4391370" y="3167872"/>
            <a:ext cx="2996108" cy="2595945"/>
            <a:chOff x="2867370" y="3167871"/>
            <a:chExt cx="2996108" cy="25959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D98030-5420-D604-1CA1-234303D97BEA}"/>
                </a:ext>
              </a:extLst>
            </p:cNvPr>
            <p:cNvGrpSpPr/>
            <p:nvPr/>
          </p:nvGrpSpPr>
          <p:grpSpPr>
            <a:xfrm>
              <a:off x="4387383" y="3914313"/>
              <a:ext cx="1476095" cy="1429794"/>
              <a:chOff x="4384843" y="3914313"/>
              <a:chExt cx="1476095" cy="1429794"/>
            </a:xfrm>
          </p:grpSpPr>
          <p:pic>
            <p:nvPicPr>
              <p:cNvPr id="64" name="Picture 8" descr="Wait - Free gestures icons">
                <a:extLst>
                  <a:ext uri="{FF2B5EF4-FFF2-40B4-BE49-F238E27FC236}">
                    <a16:creationId xmlns:a16="http://schemas.microsoft.com/office/drawing/2014/main" id="{FD2DD14A-CD44-9D12-D916-7581047D7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1043" y="4676172"/>
                <a:ext cx="667935" cy="667935"/>
              </a:xfrm>
              <a:prstGeom prst="rect">
                <a:avLst/>
              </a:prstGeom>
              <a:noFill/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69C8601-B4F4-71C0-9393-DDD40F03F42E}"/>
                  </a:ext>
                </a:extLst>
              </p:cNvPr>
              <p:cNvSpPr txBox="1"/>
              <p:nvPr/>
            </p:nvSpPr>
            <p:spPr>
              <a:xfrm>
                <a:off x="4384843" y="3914313"/>
                <a:ext cx="1476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j-lt"/>
                  </a:rPr>
                  <a:t>Still</a:t>
                </a:r>
              </a:p>
              <a:p>
                <a:pPr algn="ctr"/>
                <a:r>
                  <a:rPr lang="en-US" sz="2000" b="1" dirty="0">
                    <a:latin typeface="+mj-lt"/>
                  </a:rPr>
                  <a:t>Throttled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3811E2D-89B0-D60C-9BC0-E580208DC0F6}"/>
                </a:ext>
              </a:extLst>
            </p:cNvPr>
            <p:cNvGrpSpPr/>
            <p:nvPr/>
          </p:nvGrpSpPr>
          <p:grpSpPr>
            <a:xfrm>
              <a:off x="2867370" y="3167871"/>
              <a:ext cx="2737113" cy="2595945"/>
              <a:chOff x="2867370" y="3167871"/>
              <a:chExt cx="2737113" cy="2595945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0D7D4D0-A857-5063-6758-FFEA0D7CD311}"/>
                  </a:ext>
                </a:extLst>
              </p:cNvPr>
              <p:cNvSpPr txBox="1"/>
              <p:nvPr/>
            </p:nvSpPr>
            <p:spPr>
              <a:xfrm>
                <a:off x="3536930" y="5363706"/>
                <a:ext cx="2067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Throttling Window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2E59647-F233-A516-1178-8A014F965520}"/>
                  </a:ext>
                </a:extLst>
              </p:cNvPr>
              <p:cNvGrpSpPr/>
              <p:nvPr/>
            </p:nvGrpSpPr>
            <p:grpSpPr>
              <a:xfrm>
                <a:off x="2867370" y="3167871"/>
                <a:ext cx="2299511" cy="2166648"/>
                <a:chOff x="2989290" y="3167871"/>
                <a:chExt cx="2299511" cy="216664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1A6A3DD7-8A05-6FD1-F077-DD4F86313A6D}"/>
                    </a:ext>
                  </a:extLst>
                </p:cNvPr>
                <p:cNvGrpSpPr/>
                <p:nvPr/>
              </p:nvGrpSpPr>
              <p:grpSpPr>
                <a:xfrm>
                  <a:off x="3514431" y="4222089"/>
                  <a:ext cx="1246067" cy="1112430"/>
                  <a:chOff x="3316311" y="4222089"/>
                  <a:chExt cx="1246067" cy="1112430"/>
                </a:xfrm>
              </p:grpSpPr>
              <p:pic>
                <p:nvPicPr>
                  <p:cNvPr id="63" name="Picture 6" descr="Smiley Face Digital Download SVG PNG JPG Dxf Ai Pdf - Etsy">
                    <a:extLst>
                      <a:ext uri="{FF2B5EF4-FFF2-40B4-BE49-F238E27FC236}">
                        <a16:creationId xmlns:a16="http://schemas.microsoft.com/office/drawing/2014/main" id="{EE6BF2F9-871F-4A6B-C328-E7C8F5DC2C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757" t="22507" r="15686" b="21955"/>
                  <a:stretch/>
                </p:blipFill>
                <p:spPr bwMode="auto">
                  <a:xfrm>
                    <a:off x="3636304" y="4685759"/>
                    <a:ext cx="640675" cy="6487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572B38F4-7F5A-CAF2-B3EE-CB7D851BAB29}"/>
                      </a:ext>
                    </a:extLst>
                  </p:cNvPr>
                  <p:cNvSpPr txBox="1"/>
                  <p:nvPr/>
                </p:nvSpPr>
                <p:spPr>
                  <a:xfrm>
                    <a:off x="3316311" y="4222089"/>
                    <a:ext cx="124606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latin typeface="+mj-lt"/>
                      </a:rPr>
                      <a:t>Benign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912D5F4-6F3C-CB90-B111-490A0233658C}"/>
                    </a:ext>
                  </a:extLst>
                </p:cNvPr>
                <p:cNvGrpSpPr/>
                <p:nvPr/>
              </p:nvGrpSpPr>
              <p:grpSpPr>
                <a:xfrm>
                  <a:off x="2989290" y="3167871"/>
                  <a:ext cx="2299511" cy="1023257"/>
                  <a:chOff x="3019770" y="3167871"/>
                  <a:chExt cx="2299511" cy="1023257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A3239C0-CA47-DDAC-F4F4-3E6B7C0701A6}"/>
                      </a:ext>
                    </a:extLst>
                  </p:cNvPr>
                  <p:cNvSpPr txBox="1"/>
                  <p:nvPr/>
                </p:nvSpPr>
                <p:spPr>
                  <a:xfrm>
                    <a:off x="3019770" y="3167871"/>
                    <a:ext cx="2299511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Not</a:t>
                    </a:r>
                  </a:p>
                  <a:p>
                    <a:pPr algn="ctr"/>
                    <a:r>
                      <a: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a:t>Identified</a:t>
                    </a:r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E413DCC0-4149-F935-A772-C03CE10097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75057" y="3870960"/>
                    <a:ext cx="0" cy="320168"/>
                  </a:xfrm>
                  <a:prstGeom prst="straightConnector1">
                    <a:avLst/>
                  </a:prstGeom>
                  <a:ln w="57150">
                    <a:solidFill>
                      <a:srgbClr val="657D5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1452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4A06E-E2AD-94C4-519D-C45B7FBB2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905775-F4DD-5A83-4E96-5F57DD60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159AC1-9307-A5C1-BBAB-615EFBEF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AE4A2F-C6C2-DA15-943C-90584E1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7D0B291-4975-C211-156F-644C261F3200}"/>
              </a:ext>
            </a:extLst>
          </p:cNvPr>
          <p:cNvSpPr/>
          <p:nvPr/>
        </p:nvSpPr>
        <p:spPr>
          <a:xfrm>
            <a:off x="0" y="1032559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B1E672E-FA7C-7777-DAEF-77F3D0CA5904}"/>
              </a:ext>
            </a:extLst>
          </p:cNvPr>
          <p:cNvSpPr/>
          <p:nvPr/>
        </p:nvSpPr>
        <p:spPr>
          <a:xfrm>
            <a:off x="0" y="5238536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8DDAADF5-EDFC-DEE5-4511-11BE332D29C0}"/>
              </a:ext>
            </a:extLst>
          </p:cNvPr>
          <p:cNvSpPr/>
          <p:nvPr/>
        </p:nvSpPr>
        <p:spPr>
          <a:xfrm>
            <a:off x="0" y="3135547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EDEC184-BA6E-4EBD-CE5A-C7E0B8383986}"/>
              </a:ext>
            </a:extLst>
          </p:cNvPr>
          <p:cNvSpPr/>
          <p:nvPr/>
        </p:nvSpPr>
        <p:spPr>
          <a:xfrm>
            <a:off x="0" y="4187041"/>
            <a:ext cx="12192000" cy="8101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78B1D7A5-88BB-2193-D04A-E480FE587BCA}"/>
              </a:ext>
            </a:extLst>
          </p:cNvPr>
          <p:cNvSpPr/>
          <p:nvPr/>
        </p:nvSpPr>
        <p:spPr>
          <a:xfrm>
            <a:off x="11607" y="2084053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537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74B12-0CCB-32F1-DAA8-37BA4BD9D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068250-10D0-0478-93E4-25F1A43E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Methodology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81E520-B61A-138C-E0FF-93BCC5AC6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E1257C"/>
                </a:solidFill>
              </a:rPr>
              <a:t>Performance and energy consumption evaluation </a:t>
            </a:r>
            <a:br>
              <a:rPr lang="en-US" sz="2400" b="1" dirty="0">
                <a:solidFill>
                  <a:srgbClr val="E1257C"/>
                </a:solidFill>
              </a:rPr>
            </a:br>
            <a:r>
              <a:rPr lang="en-US" sz="2400" dirty="0"/>
              <a:t>using </a:t>
            </a:r>
            <a:r>
              <a:rPr lang="en-US" sz="2400" dirty="0" err="1">
                <a:solidFill>
                  <a:srgbClr val="316CE3"/>
                </a:solidFill>
              </a:rPr>
              <a:t>Ramulator</a:t>
            </a:r>
            <a:r>
              <a:rPr lang="en-US" sz="2400" dirty="0">
                <a:solidFill>
                  <a:srgbClr val="316CE3"/>
                </a:solidFill>
              </a:rPr>
              <a:t> 2.0</a:t>
            </a:r>
            <a:r>
              <a:rPr lang="en-US" sz="2400" dirty="0"/>
              <a:t> [Luo+, CAL 2023] and </a:t>
            </a:r>
            <a:r>
              <a:rPr lang="en-US" sz="2400" dirty="0" err="1">
                <a:solidFill>
                  <a:srgbClr val="316CE3"/>
                </a:solidFill>
              </a:rPr>
              <a:t>DRAMPower</a:t>
            </a:r>
            <a:r>
              <a:rPr lang="en-US" sz="2400" dirty="0"/>
              <a:t> [Chandrasekar+, DATE 2013]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800" b="1" dirty="0"/>
              <a:t>Processor</a:t>
            </a:r>
            <a:r>
              <a:rPr lang="en-US" sz="1800" dirty="0"/>
              <a:t> 		4 cores, 4.2GHz clock frequency,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800" dirty="0"/>
              <a:t>			4-wide issue, 128-entry instruction window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800" b="1" dirty="0"/>
              <a:t>DRAM</a:t>
            </a:r>
            <a:r>
              <a:rPr lang="en-US" sz="1800" dirty="0"/>
              <a:t> 		DDR5, 1 channel, 2 rank/channel, 8 bank groups,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800" dirty="0"/>
              <a:t>			4 banks/bank group, 64K rows/bank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800" b="1" dirty="0"/>
              <a:t>Memory Ctrl.</a:t>
            </a:r>
            <a:r>
              <a:rPr lang="en-US" sz="1800" dirty="0"/>
              <a:t>		64-entry read and write requests queues,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800" dirty="0"/>
              <a:t>			Scheduling policy: FR-FCFS with a column cap of 4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800" b="1" dirty="0"/>
              <a:t>Last-Level Cache</a:t>
            </a:r>
            <a:r>
              <a:rPr lang="en-US" sz="1800" dirty="0"/>
              <a:t> 	8 MiB (4-core)</a:t>
            </a:r>
            <a:endParaRPr lang="tr-TR" sz="1800" b="1" dirty="0">
              <a:solidFill>
                <a:srgbClr val="E28700"/>
              </a:solidFill>
            </a:endParaRPr>
          </a:p>
          <a:p>
            <a:pPr>
              <a:buClr>
                <a:schemeClr val="tx1"/>
              </a:buClr>
            </a:pPr>
            <a:r>
              <a:rPr lang="tr-TR" sz="2400" b="1" dirty="0" err="1">
                <a:solidFill>
                  <a:srgbClr val="E28700"/>
                </a:solidFill>
              </a:rPr>
              <a:t>Comparison</a:t>
            </a:r>
            <a:r>
              <a:rPr lang="tr-TR" sz="2400" b="1" dirty="0">
                <a:solidFill>
                  <a:srgbClr val="E28700"/>
                </a:solidFill>
              </a:rPr>
              <a:t> Points</a:t>
            </a:r>
            <a:r>
              <a:rPr lang="en-US" sz="2400" b="1" dirty="0">
                <a:solidFill>
                  <a:srgbClr val="E28700"/>
                </a:solidFill>
              </a:rPr>
              <a:t>: </a:t>
            </a:r>
            <a:r>
              <a:rPr lang="en-US" sz="2400" dirty="0"/>
              <a:t>Integrated with 8 state-of-the-art RowHammer mitigations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pPr marL="0" indent="0">
              <a:buClr>
                <a:schemeClr val="tx1"/>
              </a:buClr>
              <a:buNone/>
            </a:pPr>
            <a:endParaRPr lang="en-US" sz="2400" dirty="0"/>
          </a:p>
          <a:p>
            <a:pPr marL="0" indent="0">
              <a:buClr>
                <a:schemeClr val="tx1"/>
              </a:buClr>
              <a:buNone/>
            </a:pPr>
            <a:endParaRPr lang="en-US" sz="2400" b="1" dirty="0">
              <a:solidFill>
                <a:srgbClr val="316CE3"/>
              </a:solidFill>
            </a:endParaRPr>
          </a:p>
          <a:p>
            <a:pPr marL="342900" indent="-342900">
              <a:buClr>
                <a:schemeClr val="tx1"/>
              </a:buClr>
            </a:pPr>
            <a:r>
              <a:rPr lang="en-US" sz="2400" b="1" dirty="0">
                <a:solidFill>
                  <a:srgbClr val="316CE3"/>
                </a:solidFill>
              </a:rPr>
              <a:t>Workloads: </a:t>
            </a:r>
            <a:r>
              <a:rPr lang="en-US" sz="2400" dirty="0"/>
              <a:t>4-core workload mixes from SPEC CPU2006/2017, TPC, </a:t>
            </a:r>
            <a:r>
              <a:rPr lang="en-US" sz="2400" dirty="0" err="1"/>
              <a:t>MediaBench</a:t>
            </a:r>
            <a:r>
              <a:rPr lang="en-US" sz="2400" dirty="0"/>
              <a:t>, YCSB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90 mixes with one attacker and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90 mixes with all benign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E00D04B-4817-EDE4-BD70-275758A7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9A0369-AFA3-7D2B-989F-8A4788700FD7}"/>
              </a:ext>
            </a:extLst>
          </p:cNvPr>
          <p:cNvGrpSpPr/>
          <p:nvPr/>
        </p:nvGrpSpPr>
        <p:grpSpPr>
          <a:xfrm>
            <a:off x="273696" y="3984854"/>
            <a:ext cx="8625837" cy="1333046"/>
            <a:chOff x="259081" y="2284906"/>
            <a:chExt cx="8625837" cy="13330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EF05A8-816B-1855-AABE-50D0CA946836}"/>
                </a:ext>
              </a:extLst>
            </p:cNvPr>
            <p:cNvSpPr txBox="1"/>
            <p:nvPr/>
          </p:nvSpPr>
          <p:spPr>
            <a:xfrm>
              <a:off x="259081" y="2284906"/>
              <a:ext cx="4312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PARA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[Kim+, ISCA 2014]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Graphene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[Park+, MICRO 2020]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Hydra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[Qureshi+, ISCA 2022]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prstClr val="black"/>
                  </a:solidFill>
                  <a:latin typeface="+mj-lt"/>
                </a:rPr>
                <a:t>TWiCe</a:t>
              </a:r>
              <a:r>
                <a:rPr lang="en-US" sz="20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[Lee+, ISCA 2019]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9F712F-C895-BE18-888A-724E01BF2991}"/>
                </a:ext>
              </a:extLst>
            </p:cNvPr>
            <p:cNvSpPr txBox="1"/>
            <p:nvPr/>
          </p:nvSpPr>
          <p:spPr>
            <a:xfrm>
              <a:off x="4571999" y="2294513"/>
              <a:ext cx="43129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AQUA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[Saxena+, MICRO 2022]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REGA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[Marazzi+, S&amp;P 2023]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RFM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[JEDEC 2020]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+mj-lt"/>
                </a:rPr>
                <a:t>PRAC </a:t>
              </a:r>
              <a:r>
                <a:rPr lang="en-US" dirty="0">
                  <a:solidFill>
                    <a:srgbClr val="7F7F7F"/>
                  </a:solidFill>
                  <a:latin typeface="+mj-lt"/>
                </a:rPr>
                <a:t>[JEDEC 2024]</a:t>
              </a:r>
              <a:endParaRPr lang="en-US" sz="2000" dirty="0">
                <a:solidFill>
                  <a:srgbClr val="7F7F7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135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0DCC2-B2A6-B28F-46C6-532C8C059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C6B43-5307-5503-C619-DB9A5164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Results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0C9EE-D74E-F58E-1B19-0B0DB77B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5E4B5A-9C45-3DD2-D00E-5C3616AE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21FC5132-EA7E-CCF9-B464-3574374EAAE7}"/>
              </a:ext>
            </a:extLst>
          </p:cNvPr>
          <p:cNvSpPr/>
          <p:nvPr/>
        </p:nvSpPr>
        <p:spPr>
          <a:xfrm>
            <a:off x="0" y="1839992"/>
            <a:ext cx="12192000" cy="12556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1CD75-13D7-ED24-4ACD-021BE6863EDC}"/>
              </a:ext>
            </a:extLst>
          </p:cNvPr>
          <p:cNvSpPr txBox="1"/>
          <p:nvPr/>
        </p:nvSpPr>
        <p:spPr>
          <a:xfrm>
            <a:off x="210825" y="2080973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FA288-9DD2-82CA-408B-08E10DB808B1}"/>
              </a:ext>
            </a:extLst>
          </p:cNvPr>
          <p:cNvSpPr txBox="1"/>
          <p:nvPr/>
        </p:nvSpPr>
        <p:spPr>
          <a:xfrm>
            <a:off x="980903" y="2173307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Under Attack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CED43B-D0DC-AF3F-B6E8-13D75FFA289D}"/>
              </a:ext>
            </a:extLst>
          </p:cNvPr>
          <p:cNvGrpSpPr/>
          <p:nvPr/>
        </p:nvGrpSpPr>
        <p:grpSpPr>
          <a:xfrm>
            <a:off x="0" y="3771902"/>
            <a:ext cx="12191999" cy="1255633"/>
            <a:chOff x="-77822" y="1839991"/>
            <a:chExt cx="12191999" cy="1255633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1F95A336-8D2F-7889-33B2-32B7E05B014D}"/>
                </a:ext>
              </a:extLst>
            </p:cNvPr>
            <p:cNvSpPr/>
            <p:nvPr/>
          </p:nvSpPr>
          <p:spPr>
            <a:xfrm>
              <a:off x="-77822" y="1839991"/>
              <a:ext cx="12191999" cy="1255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890E00-28C4-5790-97E7-FFC77B0729B3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04D5C3-ADED-F408-98FC-812183908E43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No Attack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633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0476F-3D24-0448-DE21-32A1DEE4A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1508D-9705-659A-C300-B6167F3A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Results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3D6F-DA1D-74E8-9914-AA02BC9D0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0A4B6BE-9B30-D00B-E792-811617EF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8F81CECB-975C-E80D-C39F-F521AFEA30DB}"/>
              </a:ext>
            </a:extLst>
          </p:cNvPr>
          <p:cNvSpPr/>
          <p:nvPr/>
        </p:nvSpPr>
        <p:spPr>
          <a:xfrm>
            <a:off x="0" y="1839992"/>
            <a:ext cx="12192000" cy="1255633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6ED39-BA22-9355-AAEF-193703B37FDE}"/>
              </a:ext>
            </a:extLst>
          </p:cNvPr>
          <p:cNvSpPr txBox="1"/>
          <p:nvPr/>
        </p:nvSpPr>
        <p:spPr>
          <a:xfrm>
            <a:off x="210825" y="2080973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0C5C6-E6D0-697E-81DD-277B76E75544}"/>
              </a:ext>
            </a:extLst>
          </p:cNvPr>
          <p:cNvSpPr txBox="1"/>
          <p:nvPr/>
        </p:nvSpPr>
        <p:spPr>
          <a:xfrm>
            <a:off x="980903" y="2173307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Under Attack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C03B5C-208B-3208-2AEB-577318DCE209}"/>
              </a:ext>
            </a:extLst>
          </p:cNvPr>
          <p:cNvGrpSpPr/>
          <p:nvPr/>
        </p:nvGrpSpPr>
        <p:grpSpPr>
          <a:xfrm>
            <a:off x="0" y="3771902"/>
            <a:ext cx="12191999" cy="1255633"/>
            <a:chOff x="-77822" y="1839991"/>
            <a:chExt cx="12191999" cy="1255633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95147F8B-B12A-F3D3-2D2F-7C1296146970}"/>
                </a:ext>
              </a:extLst>
            </p:cNvPr>
            <p:cNvSpPr/>
            <p:nvPr/>
          </p:nvSpPr>
          <p:spPr>
            <a:xfrm>
              <a:off x="-77822" y="1839991"/>
              <a:ext cx="12191999" cy="1255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B2D090-35F1-44A9-96FA-2E6282F39CD8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51C3D-DCCC-FEF3-5127-ABE666034350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No Attack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682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70AD9-94EE-5FB9-2D0B-1E0E0BB9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39859F-D651-584B-5CBB-3459FE8629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223" t="49119" r="12645" b="9209"/>
          <a:stretch/>
        </p:blipFill>
        <p:spPr>
          <a:xfrm>
            <a:off x="4008121" y="1835895"/>
            <a:ext cx="4145279" cy="3042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DFEEE-205A-3461-ECD3-E7F7A6289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035" t="90113" r="30333" b="1979"/>
          <a:stretch/>
        </p:blipFill>
        <p:spPr>
          <a:xfrm>
            <a:off x="4642826" y="5154164"/>
            <a:ext cx="3624874" cy="36064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3FC909C-193D-135D-0A88-84F7E829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Action Count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2B62C-938C-6339-F13B-ED159B01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9E47B3E-733F-7821-7EA0-32B3F4EC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C0217-F9AA-D462-6573-76D8E48341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3854"/>
          <a:stretch/>
        </p:blipFill>
        <p:spPr>
          <a:xfrm>
            <a:off x="2746040" y="1019176"/>
            <a:ext cx="767472" cy="51270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00C53BE-040A-4660-0AAB-A401F4AE739A}"/>
              </a:ext>
            </a:extLst>
          </p:cNvPr>
          <p:cNvGrpSpPr/>
          <p:nvPr/>
        </p:nvGrpSpPr>
        <p:grpSpPr>
          <a:xfrm>
            <a:off x="4914668" y="5536012"/>
            <a:ext cx="3061954" cy="660600"/>
            <a:chOff x="689547" y="4129447"/>
            <a:chExt cx="3061954" cy="66060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F2FDECB3-ED8F-F57D-0E0E-568C21A44B92}"/>
                </a:ext>
              </a:extLst>
            </p:cNvPr>
            <p:cNvSpPr/>
            <p:nvPr/>
          </p:nvSpPr>
          <p:spPr>
            <a:xfrm>
              <a:off x="1209412" y="4129447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FF89AB-0CBD-1709-9105-1B2B7C5CFF6B}"/>
                </a:ext>
              </a:extLst>
            </p:cNvPr>
            <p:cNvSpPr txBox="1"/>
            <p:nvPr/>
          </p:nvSpPr>
          <p:spPr>
            <a:xfrm>
              <a:off x="689547" y="4359160"/>
              <a:ext cx="30619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ADAEDB-FCD4-C6DD-E326-0B5A1E8FBE78}"/>
              </a:ext>
            </a:extLst>
          </p:cNvPr>
          <p:cNvGrpSpPr/>
          <p:nvPr/>
        </p:nvGrpSpPr>
        <p:grpSpPr>
          <a:xfrm>
            <a:off x="3513512" y="1289935"/>
            <a:ext cx="2247900" cy="2774668"/>
            <a:chOff x="561629" y="177329"/>
            <a:chExt cx="2247900" cy="277466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CAE5D45-9385-0381-77EF-046F943BF452}"/>
                </a:ext>
              </a:extLst>
            </p:cNvPr>
            <p:cNvSpPr/>
            <p:nvPr/>
          </p:nvSpPr>
          <p:spPr>
            <a:xfrm rot="16200000">
              <a:off x="-359589" y="1701199"/>
              <a:ext cx="22913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A20754-2669-116E-FCDA-06DDF2B0AE6D}"/>
                </a:ext>
              </a:extLst>
            </p:cNvPr>
            <p:cNvSpPr txBox="1"/>
            <p:nvPr/>
          </p:nvSpPr>
          <p:spPr>
            <a:xfrm>
              <a:off x="561629" y="177329"/>
              <a:ext cx="2247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Higher is worse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4B3890-EEE2-7457-00ED-4D61DDF9C129}"/>
              </a:ext>
            </a:extLst>
          </p:cNvPr>
          <p:cNvGrpSpPr/>
          <p:nvPr/>
        </p:nvGrpSpPr>
        <p:grpSpPr>
          <a:xfrm>
            <a:off x="7514038" y="1359872"/>
            <a:ext cx="2328906" cy="964229"/>
            <a:chOff x="5990038" y="1359871"/>
            <a:chExt cx="2328906" cy="96422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CAAB4E-11BD-149A-6C52-CDD117A2E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000" y="1772290"/>
              <a:ext cx="677488" cy="551810"/>
            </a:xfrm>
            <a:prstGeom prst="straightConnector1">
              <a:avLst/>
            </a:prstGeom>
            <a:ln w="57150">
              <a:solidFill>
                <a:srgbClr val="4695E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734942-36ED-EF04-7229-917B5CA9CBB5}"/>
                </a:ext>
              </a:extLst>
            </p:cNvPr>
            <p:cNvSpPr txBox="1"/>
            <p:nvPr/>
          </p:nvSpPr>
          <p:spPr>
            <a:xfrm>
              <a:off x="5990038" y="1359871"/>
              <a:ext cx="23289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4494E9"/>
                  </a:solidFill>
                  <a:latin typeface="+mj-lt"/>
                </a:rPr>
                <a:t>No BreakHammer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1F26C8-0270-1231-6D43-BB8480024659}"/>
              </a:ext>
            </a:extLst>
          </p:cNvPr>
          <p:cNvGrpSpPr/>
          <p:nvPr/>
        </p:nvGrpSpPr>
        <p:grpSpPr>
          <a:xfrm>
            <a:off x="7987304" y="2343638"/>
            <a:ext cx="2321923" cy="1329158"/>
            <a:chOff x="6463303" y="2343638"/>
            <a:chExt cx="2321923" cy="132915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064E9F2-35B8-7565-4A61-701E2CBCC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3303" y="3120986"/>
              <a:ext cx="677488" cy="551810"/>
            </a:xfrm>
            <a:prstGeom prst="straightConnector1">
              <a:avLst/>
            </a:prstGeom>
            <a:ln w="57150">
              <a:solidFill>
                <a:srgbClr val="FF86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3B5BA-FFE4-DEF8-F686-32802EE1F286}"/>
                </a:ext>
              </a:extLst>
            </p:cNvPr>
            <p:cNvSpPr txBox="1"/>
            <p:nvPr/>
          </p:nvSpPr>
          <p:spPr>
            <a:xfrm>
              <a:off x="6857070" y="2343638"/>
              <a:ext cx="19281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7A22"/>
                  </a:solidFill>
                  <a:latin typeface="+mj-lt"/>
                </a:rPr>
                <a:t>With</a:t>
              </a:r>
            </a:p>
            <a:p>
              <a:pPr algn="ctr"/>
              <a:r>
                <a:rPr lang="en-US" sz="2200" b="1" dirty="0">
                  <a:solidFill>
                    <a:srgbClr val="FF7A22"/>
                  </a:solidFill>
                  <a:latin typeface="+mj-lt"/>
                </a:rPr>
                <a:t>BreakHammer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B3D9DA-EED1-F77B-C1D5-26FA510FE4DA}"/>
              </a:ext>
            </a:extLst>
          </p:cNvPr>
          <p:cNvGrpSpPr/>
          <p:nvPr/>
        </p:nvGrpSpPr>
        <p:grpSpPr>
          <a:xfrm>
            <a:off x="4823461" y="3223216"/>
            <a:ext cx="4067377" cy="963703"/>
            <a:chOff x="3299460" y="3223215"/>
            <a:chExt cx="4067377" cy="9637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A2BE99-AD76-3288-20CB-786B8BA1ACE9}"/>
                </a:ext>
              </a:extLst>
            </p:cNvPr>
            <p:cNvSpPr/>
            <p:nvPr/>
          </p:nvSpPr>
          <p:spPr>
            <a:xfrm>
              <a:off x="5770939" y="3223215"/>
              <a:ext cx="315242" cy="29832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83AF61-3349-BDD7-5A07-2BE4170249A1}"/>
                </a:ext>
              </a:extLst>
            </p:cNvPr>
            <p:cNvCxnSpPr>
              <a:stCxn id="29" idx="2"/>
            </p:cNvCxnSpPr>
            <p:nvPr/>
          </p:nvCxnSpPr>
          <p:spPr>
            <a:xfrm flipH="1" flipV="1">
              <a:off x="3299460" y="3360420"/>
              <a:ext cx="2471479" cy="1195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520CA7-2E08-8491-0D4F-EC1E36B807AC}"/>
                </a:ext>
              </a:extLst>
            </p:cNvPr>
            <p:cNvCxnSpPr>
              <a:cxnSpLocks/>
              <a:stCxn id="29" idx="4"/>
            </p:cNvCxnSpPr>
            <p:nvPr/>
          </p:nvCxnSpPr>
          <p:spPr>
            <a:xfrm>
              <a:off x="5928560" y="3521538"/>
              <a:ext cx="0" cy="5430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6E34D48-5CBB-6549-0B42-E19DBF558B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7609" y="3481996"/>
              <a:ext cx="522321" cy="42374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CEAA07-B5CF-FF1A-1474-DFA23499D6A5}"/>
                </a:ext>
              </a:extLst>
            </p:cNvPr>
            <p:cNvSpPr txBox="1"/>
            <p:nvPr/>
          </p:nvSpPr>
          <p:spPr>
            <a:xfrm>
              <a:off x="6531352" y="3725253"/>
              <a:ext cx="83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+mj-lt"/>
                </a:rPr>
                <a:t>~34x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770AB-4D07-DA6D-4FAE-CAB65A69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5F08-57D6-C06E-824F-A2803E88A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223" t="49119" r="12645" b="9209"/>
          <a:stretch/>
        </p:blipFill>
        <p:spPr>
          <a:xfrm>
            <a:off x="4008121" y="1835895"/>
            <a:ext cx="4145279" cy="3042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ED6E5D-87A3-6E87-BB73-D3A25B4C5A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035" t="90113" r="30333" b="1979"/>
          <a:stretch/>
        </p:blipFill>
        <p:spPr>
          <a:xfrm>
            <a:off x="4642826" y="5154164"/>
            <a:ext cx="3624874" cy="36064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E634830-C311-0CA3-F992-B11CF5E1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Action Count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489432-CA6A-FD4B-13D3-6270CEBA8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EE19C6-0F3D-3976-7337-7291A9DE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0C8AD-F480-B113-BD32-1FE9FC29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3854"/>
          <a:stretch/>
        </p:blipFill>
        <p:spPr>
          <a:xfrm>
            <a:off x="2746040" y="1019176"/>
            <a:ext cx="767472" cy="51270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55DA206-4F26-BB5A-783C-8B76D0BFDE19}"/>
              </a:ext>
            </a:extLst>
          </p:cNvPr>
          <p:cNvGrpSpPr/>
          <p:nvPr/>
        </p:nvGrpSpPr>
        <p:grpSpPr>
          <a:xfrm>
            <a:off x="4914668" y="5536012"/>
            <a:ext cx="3061954" cy="660600"/>
            <a:chOff x="689547" y="4129447"/>
            <a:chExt cx="3061954" cy="66060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991786F-A2E6-3957-4DA1-B7A89344E4FE}"/>
                </a:ext>
              </a:extLst>
            </p:cNvPr>
            <p:cNvSpPr/>
            <p:nvPr/>
          </p:nvSpPr>
          <p:spPr>
            <a:xfrm>
              <a:off x="1209412" y="4129447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41436-7267-3864-4363-E91E66E1C327}"/>
                </a:ext>
              </a:extLst>
            </p:cNvPr>
            <p:cNvSpPr txBox="1"/>
            <p:nvPr/>
          </p:nvSpPr>
          <p:spPr>
            <a:xfrm>
              <a:off x="689547" y="4359160"/>
              <a:ext cx="30619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B1222C-0489-626B-67DB-B46313644C6D}"/>
              </a:ext>
            </a:extLst>
          </p:cNvPr>
          <p:cNvGrpSpPr/>
          <p:nvPr/>
        </p:nvGrpSpPr>
        <p:grpSpPr>
          <a:xfrm>
            <a:off x="3513512" y="1289935"/>
            <a:ext cx="2247900" cy="2774668"/>
            <a:chOff x="561629" y="177329"/>
            <a:chExt cx="2247900" cy="277466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C35F68C-4260-A1B2-3570-886F2AF33FAD}"/>
                </a:ext>
              </a:extLst>
            </p:cNvPr>
            <p:cNvSpPr/>
            <p:nvPr/>
          </p:nvSpPr>
          <p:spPr>
            <a:xfrm rot="16200000">
              <a:off x="-359589" y="1701199"/>
              <a:ext cx="22913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725386-213F-A5EF-32C0-C97D421AC4C6}"/>
                </a:ext>
              </a:extLst>
            </p:cNvPr>
            <p:cNvSpPr txBox="1"/>
            <p:nvPr/>
          </p:nvSpPr>
          <p:spPr>
            <a:xfrm>
              <a:off x="561629" y="177329"/>
              <a:ext cx="2247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Higher is worse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5693E4-6666-06D2-5342-76E8C6447034}"/>
              </a:ext>
            </a:extLst>
          </p:cNvPr>
          <p:cNvGrpSpPr/>
          <p:nvPr/>
        </p:nvGrpSpPr>
        <p:grpSpPr>
          <a:xfrm>
            <a:off x="7514038" y="1359872"/>
            <a:ext cx="2328906" cy="964229"/>
            <a:chOff x="5990038" y="1359871"/>
            <a:chExt cx="2328906" cy="96422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9F8933A-0275-5147-957C-97E73D7509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000" y="1772290"/>
              <a:ext cx="677488" cy="551810"/>
            </a:xfrm>
            <a:prstGeom prst="straightConnector1">
              <a:avLst/>
            </a:prstGeom>
            <a:ln w="57150">
              <a:solidFill>
                <a:srgbClr val="4494E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A118C4-1BF8-E28D-9FCE-C9DA19DD68D9}"/>
                </a:ext>
              </a:extLst>
            </p:cNvPr>
            <p:cNvSpPr txBox="1"/>
            <p:nvPr/>
          </p:nvSpPr>
          <p:spPr>
            <a:xfrm>
              <a:off x="5990038" y="1359871"/>
              <a:ext cx="23289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4494E9"/>
                  </a:solidFill>
                  <a:latin typeface="+mj-lt"/>
                </a:rPr>
                <a:t>No BreakHammer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E985AA-67E3-C5DF-075B-FE19C289F686}"/>
              </a:ext>
            </a:extLst>
          </p:cNvPr>
          <p:cNvGrpSpPr/>
          <p:nvPr/>
        </p:nvGrpSpPr>
        <p:grpSpPr>
          <a:xfrm>
            <a:off x="7987304" y="2343638"/>
            <a:ext cx="2321923" cy="1329158"/>
            <a:chOff x="6463303" y="2343638"/>
            <a:chExt cx="2321923" cy="132915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3D0FD4-E06D-9477-726E-71D325C5B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3303" y="3120986"/>
              <a:ext cx="677488" cy="551810"/>
            </a:xfrm>
            <a:prstGeom prst="straightConnector1">
              <a:avLst/>
            </a:prstGeom>
            <a:ln w="57150">
              <a:solidFill>
                <a:srgbClr val="FF86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C31786-5EEF-9AF9-8230-A480D6A3E01E}"/>
                </a:ext>
              </a:extLst>
            </p:cNvPr>
            <p:cNvSpPr txBox="1"/>
            <p:nvPr/>
          </p:nvSpPr>
          <p:spPr>
            <a:xfrm>
              <a:off x="6857070" y="2343638"/>
              <a:ext cx="19281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8636"/>
                  </a:solidFill>
                  <a:latin typeface="+mj-lt"/>
                </a:rPr>
                <a:t>With</a:t>
              </a:r>
            </a:p>
            <a:p>
              <a:pPr algn="ctr"/>
              <a:r>
                <a:rPr lang="en-US" sz="2200" b="1" dirty="0">
                  <a:solidFill>
                    <a:srgbClr val="FF8636"/>
                  </a:solidFill>
                  <a:latin typeface="+mj-lt"/>
                </a:rPr>
                <a:t>BreakHammer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77842F-0CBA-DC33-792A-D07057FC1A2A}"/>
              </a:ext>
            </a:extLst>
          </p:cNvPr>
          <p:cNvGrpSpPr/>
          <p:nvPr/>
        </p:nvGrpSpPr>
        <p:grpSpPr>
          <a:xfrm>
            <a:off x="7294939" y="3223216"/>
            <a:ext cx="3196324" cy="854583"/>
            <a:chOff x="5770939" y="3223215"/>
            <a:chExt cx="3196324" cy="85458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C417E0-AA11-0615-9C88-B65328ACE73D}"/>
                </a:ext>
              </a:extLst>
            </p:cNvPr>
            <p:cNvSpPr/>
            <p:nvPr/>
          </p:nvSpPr>
          <p:spPr>
            <a:xfrm>
              <a:off x="5770939" y="3223215"/>
              <a:ext cx="315242" cy="29832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76CB69-979F-8798-D132-7D6546C6CB76}"/>
                </a:ext>
              </a:extLst>
            </p:cNvPr>
            <p:cNvSpPr/>
            <p:nvPr/>
          </p:nvSpPr>
          <p:spPr>
            <a:xfrm>
              <a:off x="5770939" y="3779475"/>
              <a:ext cx="315242" cy="29832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751719-2F02-603F-AA2F-9D98BD90262E}"/>
                </a:ext>
              </a:extLst>
            </p:cNvPr>
            <p:cNvCxnSpPr>
              <a:stCxn id="29" idx="4"/>
              <a:endCxn id="7" idx="0"/>
            </p:cNvCxnSpPr>
            <p:nvPr/>
          </p:nvCxnSpPr>
          <p:spPr>
            <a:xfrm>
              <a:off x="5928560" y="3521538"/>
              <a:ext cx="0" cy="2579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284E17-3464-7DFD-5B4C-F8A21DBE7E4B}"/>
                </a:ext>
              </a:extLst>
            </p:cNvPr>
            <p:cNvSpPr txBox="1"/>
            <p:nvPr/>
          </p:nvSpPr>
          <p:spPr>
            <a:xfrm>
              <a:off x="6675032" y="3343211"/>
              <a:ext cx="22922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~80% reduction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with BreakHammer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964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A8136-2A30-D6C4-7417-69E1CE29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BFD9DC-E410-76B7-634D-C1FD64FC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Action Count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1072-AFB3-D355-394D-F1ABE07BE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DC0BD02-4F23-3B7C-4B24-476F03A6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6" name="Dikdörtgen 14">
            <a:extLst>
              <a:ext uri="{FF2B5EF4-FFF2-40B4-BE49-F238E27FC236}">
                <a16:creationId xmlns:a16="http://schemas.microsoft.com/office/drawing/2014/main" id="{0F59544E-46F8-BC76-B42C-C1F5F3E05D30}"/>
              </a:ext>
            </a:extLst>
          </p:cNvPr>
          <p:cNvSpPr/>
          <p:nvPr/>
        </p:nvSpPr>
        <p:spPr>
          <a:xfrm>
            <a:off x="0" y="5218367"/>
            <a:ext cx="12191999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reduces (72% on average) </a:t>
            </a:r>
            <a:b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2600" dirty="0">
                <a:solidFill>
                  <a:schemeClr val="tx1"/>
                </a:solidFill>
                <a:latin typeface="+mj-lt"/>
              </a:rPr>
              <a:t>the number of preventive actions performed across all mechanisms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89871-DD5D-6D67-F3ED-E77DCE9E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02706"/>
            <a:ext cx="9144000" cy="37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774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1B126-B608-F4E3-B2E0-B664B6798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690103-1434-0DB1-1F31-C45ACBBA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246" t="90673" r="29038" b="2238"/>
          <a:stretch/>
        </p:blipFill>
        <p:spPr>
          <a:xfrm>
            <a:off x="4342306" y="4513117"/>
            <a:ext cx="4160185" cy="36981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8C408F9-A113-D0A4-E3FD-410320C1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Memory Latency Impact at 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=64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110A63-7DBC-894A-3198-2CC92A02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06BA36-CA4F-C618-A34F-3BD0BDAB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DD63A-9F12-C900-1CCD-BF818E9E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" t="16860" r="94063" b="28187"/>
          <a:stretch/>
        </p:blipFill>
        <p:spPr>
          <a:xfrm>
            <a:off x="3076575" y="1232148"/>
            <a:ext cx="876300" cy="3447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FCA208-FC91-1E64-1A54-EC41CC84B3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981" t="47027" r="188" b="7175"/>
          <a:stretch/>
        </p:blipFill>
        <p:spPr>
          <a:xfrm>
            <a:off x="4127033" y="1469249"/>
            <a:ext cx="3937935" cy="310436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7923BEC-9059-8083-79EC-858D12F513AD}"/>
              </a:ext>
            </a:extLst>
          </p:cNvPr>
          <p:cNvSpPr/>
          <p:nvPr/>
        </p:nvSpPr>
        <p:spPr>
          <a:xfrm>
            <a:off x="5373235" y="4935676"/>
            <a:ext cx="2022224" cy="2102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3EF88E-F666-E5A9-FE39-E61D34D8FA45}"/>
              </a:ext>
            </a:extLst>
          </p:cNvPr>
          <p:cNvGrpSpPr/>
          <p:nvPr/>
        </p:nvGrpSpPr>
        <p:grpSpPr>
          <a:xfrm>
            <a:off x="3952875" y="1097905"/>
            <a:ext cx="2247900" cy="2830947"/>
            <a:chOff x="666405" y="121050"/>
            <a:chExt cx="2247900" cy="2830947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4B73300-834C-AC56-D501-2544D3DA033F}"/>
                </a:ext>
              </a:extLst>
            </p:cNvPr>
            <p:cNvSpPr/>
            <p:nvPr/>
          </p:nvSpPr>
          <p:spPr>
            <a:xfrm rot="16200000">
              <a:off x="-359589" y="1701199"/>
              <a:ext cx="22913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C690F9-D21F-2C15-A06B-EBF0B0B63572}"/>
                </a:ext>
              </a:extLst>
            </p:cNvPr>
            <p:cNvSpPr txBox="1"/>
            <p:nvPr/>
          </p:nvSpPr>
          <p:spPr>
            <a:xfrm>
              <a:off x="666405" y="121050"/>
              <a:ext cx="2247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Higher is worse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B750D4-22F1-0C40-A537-50A904F94125}"/>
              </a:ext>
            </a:extLst>
          </p:cNvPr>
          <p:cNvGrpSpPr/>
          <p:nvPr/>
        </p:nvGrpSpPr>
        <p:grpSpPr>
          <a:xfrm>
            <a:off x="6637115" y="932946"/>
            <a:ext cx="2328906" cy="708542"/>
            <a:chOff x="5044432" y="1246141"/>
            <a:chExt cx="2328906" cy="70854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31E643-83C6-7AF9-F700-F0E36377C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3836" y="1677028"/>
              <a:ext cx="340892" cy="277655"/>
            </a:xfrm>
            <a:prstGeom prst="straightConnector1">
              <a:avLst/>
            </a:prstGeom>
            <a:ln w="57150">
              <a:solidFill>
                <a:srgbClr val="4494E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DEC5D2-F16B-2AF8-CC57-52AB9C50FE41}"/>
                </a:ext>
              </a:extLst>
            </p:cNvPr>
            <p:cNvSpPr txBox="1"/>
            <p:nvPr/>
          </p:nvSpPr>
          <p:spPr>
            <a:xfrm>
              <a:off x="5044432" y="1246141"/>
              <a:ext cx="23289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4494E9"/>
                  </a:solidFill>
                  <a:latin typeface="+mj-lt"/>
                </a:rPr>
                <a:t>No BreakHammer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55CD6D-7DB4-CF3A-1C1D-09279778D171}"/>
              </a:ext>
            </a:extLst>
          </p:cNvPr>
          <p:cNvGrpSpPr/>
          <p:nvPr/>
        </p:nvGrpSpPr>
        <p:grpSpPr>
          <a:xfrm>
            <a:off x="7306519" y="2305255"/>
            <a:ext cx="2795308" cy="769441"/>
            <a:chOff x="4551108" y="541373"/>
            <a:chExt cx="2795308" cy="76944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56F9F6F-C728-A156-DF22-2B7FAF8B08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1108" y="926094"/>
              <a:ext cx="693237" cy="0"/>
            </a:xfrm>
            <a:prstGeom prst="straightConnector1">
              <a:avLst/>
            </a:prstGeom>
            <a:ln w="57150">
              <a:solidFill>
                <a:srgbClr val="FF86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4CD77D-EC32-D7D0-43CE-FC8F647A1FA7}"/>
                </a:ext>
              </a:extLst>
            </p:cNvPr>
            <p:cNvSpPr txBox="1"/>
            <p:nvPr/>
          </p:nvSpPr>
          <p:spPr>
            <a:xfrm>
              <a:off x="5418260" y="541373"/>
              <a:ext cx="19281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8636"/>
                  </a:solidFill>
                  <a:latin typeface="+mj-lt"/>
                </a:rPr>
                <a:t>With</a:t>
              </a:r>
            </a:p>
            <a:p>
              <a:pPr algn="ctr"/>
              <a:r>
                <a:rPr lang="en-US" sz="2200" b="1" dirty="0">
                  <a:solidFill>
                    <a:srgbClr val="FF8636"/>
                  </a:solidFill>
                  <a:latin typeface="+mj-lt"/>
                </a:rPr>
                <a:t>BreakHammer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A8D2DF-517B-7073-0681-9ACC0AEAFB9C}"/>
              </a:ext>
            </a:extLst>
          </p:cNvPr>
          <p:cNvGrpSpPr/>
          <p:nvPr/>
        </p:nvGrpSpPr>
        <p:grpSpPr>
          <a:xfrm>
            <a:off x="7306520" y="1853482"/>
            <a:ext cx="2376743" cy="430887"/>
            <a:chOff x="4551108" y="686801"/>
            <a:chExt cx="2376743" cy="43088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03BFAFE-8999-5FF0-2802-EDF250B0A4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1108" y="926094"/>
              <a:ext cx="69323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4240DE-5AEF-E842-5009-BB1F4DCD7C5F}"/>
                </a:ext>
              </a:extLst>
            </p:cNvPr>
            <p:cNvSpPr txBox="1"/>
            <p:nvPr/>
          </p:nvSpPr>
          <p:spPr>
            <a:xfrm>
              <a:off x="5258912" y="686801"/>
              <a:ext cx="1668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+mj-lt"/>
                </a:rPr>
                <a:t>No Defense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CCE300-E502-D722-0E51-32B6480E4FD7}"/>
              </a:ext>
            </a:extLst>
          </p:cNvPr>
          <p:cNvGrpSpPr/>
          <p:nvPr/>
        </p:nvGrpSpPr>
        <p:grpSpPr>
          <a:xfrm>
            <a:off x="5021235" y="2973317"/>
            <a:ext cx="5412671" cy="922409"/>
            <a:chOff x="3497234" y="2973316"/>
            <a:chExt cx="5412671" cy="9224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6E3EA3B-F7D3-EDC9-8719-8766AA867F01}"/>
                </a:ext>
              </a:extLst>
            </p:cNvPr>
            <p:cNvSpPr/>
            <p:nvPr/>
          </p:nvSpPr>
          <p:spPr>
            <a:xfrm>
              <a:off x="4793262" y="2973316"/>
              <a:ext cx="210272" cy="21027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A21D16-6AA2-B0AE-D90B-8BEE51F856BD}"/>
                </a:ext>
              </a:extLst>
            </p:cNvPr>
            <p:cNvCxnSpPr>
              <a:cxnSpLocks/>
            </p:cNvCxnSpPr>
            <p:nvPr/>
          </p:nvCxnSpPr>
          <p:spPr>
            <a:xfrm>
              <a:off x="4898398" y="3183588"/>
              <a:ext cx="0" cy="7121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8B1084-3DCA-7B32-F6FB-0EB067F443E7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flipH="1">
              <a:off x="3497234" y="3078452"/>
              <a:ext cx="12960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A19F6E7-ACF0-D230-99F5-6CA773C12D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2711" y="3131971"/>
              <a:ext cx="1189366" cy="3480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13E463-D8B0-3969-0324-C52DADDEA652}"/>
                </a:ext>
              </a:extLst>
            </p:cNvPr>
            <p:cNvSpPr txBox="1"/>
            <p:nvPr/>
          </p:nvSpPr>
          <p:spPr>
            <a:xfrm>
              <a:off x="6317593" y="3095294"/>
              <a:ext cx="2592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50% of requests are</a:t>
              </a:r>
            </a:p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+mj-lt"/>
                </a:rPr>
                <a:t>served within 200ns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0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B7E19-6975-52C0-119B-0606751CA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14">
            <a:extLst>
              <a:ext uri="{FF2B5EF4-FFF2-40B4-BE49-F238E27FC236}">
                <a16:creationId xmlns:a16="http://schemas.microsoft.com/office/drawing/2014/main" id="{095D79EC-B161-9E00-9B32-EEFE235F7499}"/>
              </a:ext>
            </a:extLst>
          </p:cNvPr>
          <p:cNvSpPr/>
          <p:nvPr/>
        </p:nvSpPr>
        <p:spPr>
          <a:xfrm>
            <a:off x="0" y="5218367"/>
            <a:ext cx="12191999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reduces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memory latency across all mechanisms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CD4523-6D99-04F4-EFB1-FEB787D3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Memory Latency Impact at 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=64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95FC1-CCD5-01D7-A3FF-AD2F5658C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E4C0FD-687E-052B-CC9B-587041D5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A6379-82E7-CDA7-6F1C-0808B086F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99222"/>
            <a:ext cx="9144000" cy="37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8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AE154-CC15-0A28-FC33-3492F8406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793635-4EE7-7203-9949-AADAFD57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D1CAAA-6BB9-683D-23EA-53444138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F54D550-B8EA-8B70-8580-1DAEF2F1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4DA5216-D996-E0C9-AF44-B8576C7C46C0}"/>
              </a:ext>
            </a:extLst>
          </p:cNvPr>
          <p:cNvSpPr/>
          <p:nvPr/>
        </p:nvSpPr>
        <p:spPr>
          <a:xfrm>
            <a:off x="0" y="1032559"/>
            <a:ext cx="12192000" cy="8101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8C3795-B170-0E0A-3DB2-692C004BF4DE}"/>
              </a:ext>
            </a:extLst>
          </p:cNvPr>
          <p:cNvSpPr/>
          <p:nvPr/>
        </p:nvSpPr>
        <p:spPr>
          <a:xfrm>
            <a:off x="0" y="5238536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2F4DE34-1646-F5A6-2C2F-435B9BE29A4E}"/>
              </a:ext>
            </a:extLst>
          </p:cNvPr>
          <p:cNvSpPr/>
          <p:nvPr/>
        </p:nvSpPr>
        <p:spPr>
          <a:xfrm>
            <a:off x="0" y="3135547"/>
            <a:ext cx="12192000" cy="810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5AD8A99D-B32F-19AB-39CD-6346CA2F1E88}"/>
              </a:ext>
            </a:extLst>
          </p:cNvPr>
          <p:cNvSpPr/>
          <p:nvPr/>
        </p:nvSpPr>
        <p:spPr>
          <a:xfrm>
            <a:off x="0" y="4187041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ADEC807D-EBCF-119B-2F08-82771C14B532}"/>
              </a:ext>
            </a:extLst>
          </p:cNvPr>
          <p:cNvSpPr/>
          <p:nvPr/>
        </p:nvSpPr>
        <p:spPr>
          <a:xfrm>
            <a:off x="11607" y="2084053"/>
            <a:ext cx="12192000" cy="810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3071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B0F57-DE1A-E4CF-76AE-FF25779B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5B830A-53C2-BBE8-0F27-A1FFBE86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807" y="1440565"/>
            <a:ext cx="7558006" cy="2828285"/>
          </a:xfrm>
          <a:prstGeom prst="rect">
            <a:avLst/>
          </a:prstGeom>
        </p:spPr>
      </p:pic>
      <p:sp>
        <p:nvSpPr>
          <p:cNvPr id="7" name="Dikdörtgen 14">
            <a:extLst>
              <a:ext uri="{FF2B5EF4-FFF2-40B4-BE49-F238E27FC236}">
                <a16:creationId xmlns:a16="http://schemas.microsoft.com/office/drawing/2014/main" id="{077D26CB-4F90-F80F-481C-1D2C8C9ED8D6}"/>
              </a:ext>
            </a:extLst>
          </p:cNvPr>
          <p:cNvSpPr/>
          <p:nvPr/>
        </p:nvSpPr>
        <p:spPr>
          <a:xfrm>
            <a:off x="0" y="4957107"/>
            <a:ext cx="12191999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increases (81% on average)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PRAC’s performance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8B5839-D14C-516C-A6CC-E6C965DC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Impact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DD5FB1-6A67-2613-0B82-F6452909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C533319-A7E6-6A34-F8A6-32509F49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0D8D5F-6005-F2D7-0F1D-00EDD04CD58E}"/>
              </a:ext>
            </a:extLst>
          </p:cNvPr>
          <p:cNvGrpSpPr/>
          <p:nvPr/>
        </p:nvGrpSpPr>
        <p:grpSpPr>
          <a:xfrm>
            <a:off x="5360670" y="4206484"/>
            <a:ext cx="2500330" cy="620331"/>
            <a:chOff x="956248" y="3769904"/>
            <a:chExt cx="2500330" cy="620331"/>
          </a:xfrm>
        </p:grpSpPr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9E3CD927-781B-2608-8471-9A8963BEBBDB}"/>
                </a:ext>
              </a:extLst>
            </p:cNvPr>
            <p:cNvSpPr/>
            <p:nvPr/>
          </p:nvSpPr>
          <p:spPr>
            <a:xfrm>
              <a:off x="1195301" y="3769904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D00CA4-67B6-F770-945D-BDCE17BBBAD2}"/>
                </a:ext>
              </a:extLst>
            </p:cNvPr>
            <p:cNvSpPr txBox="1"/>
            <p:nvPr/>
          </p:nvSpPr>
          <p:spPr>
            <a:xfrm>
              <a:off x="956248" y="4020903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AA6A5D-F9BD-53D7-A124-4E822783BD20}"/>
              </a:ext>
            </a:extLst>
          </p:cNvPr>
          <p:cNvGrpSpPr/>
          <p:nvPr/>
        </p:nvGrpSpPr>
        <p:grpSpPr>
          <a:xfrm>
            <a:off x="1778470" y="1906009"/>
            <a:ext cx="565042" cy="1882031"/>
            <a:chOff x="254470" y="1906008"/>
            <a:chExt cx="565042" cy="1882031"/>
          </a:xfrm>
        </p:grpSpPr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A8A606EE-5A0E-42DC-131B-464EF338CCD1}"/>
                </a:ext>
              </a:extLst>
            </p:cNvPr>
            <p:cNvSpPr/>
            <p:nvPr/>
          </p:nvSpPr>
          <p:spPr>
            <a:xfrm rot="16200000">
              <a:off x="-57336" y="2753463"/>
              <a:ext cx="1543424" cy="210272"/>
            </a:xfrm>
            <a:prstGeom prst="rightArrow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rgbClr val="548235"/>
                </a:solidFill>
                <a:latin typeface="+mj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F6BBDE-B4A7-F0E7-B85D-B7AE98E30967}"/>
                </a:ext>
              </a:extLst>
            </p:cNvPr>
            <p:cNvSpPr txBox="1"/>
            <p:nvPr/>
          </p:nvSpPr>
          <p:spPr>
            <a:xfrm rot="16200000">
              <a:off x="-501880" y="2662358"/>
              <a:ext cx="1882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548235"/>
                  </a:solidFill>
                  <a:latin typeface="+mj-lt"/>
                </a:rPr>
                <a:t>Higher is better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BAA1722-80A2-586D-1AF4-4B7FEE9F86C7}"/>
              </a:ext>
            </a:extLst>
          </p:cNvPr>
          <p:cNvSpPr/>
          <p:nvPr/>
        </p:nvSpPr>
        <p:spPr>
          <a:xfrm>
            <a:off x="5354574" y="1554480"/>
            <a:ext cx="2600706" cy="320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416271-303E-0198-F344-A830088279FC}"/>
              </a:ext>
            </a:extLst>
          </p:cNvPr>
          <p:cNvGrpSpPr/>
          <p:nvPr/>
        </p:nvGrpSpPr>
        <p:grpSpPr>
          <a:xfrm>
            <a:off x="3481404" y="2091055"/>
            <a:ext cx="6045329" cy="782320"/>
            <a:chOff x="1957403" y="2091055"/>
            <a:chExt cx="6045329" cy="78232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DD8F52-DCE0-644B-EC0D-317659AA3639}"/>
                </a:ext>
              </a:extLst>
            </p:cNvPr>
            <p:cNvGrpSpPr/>
            <p:nvPr/>
          </p:nvGrpSpPr>
          <p:grpSpPr>
            <a:xfrm>
              <a:off x="2053590" y="2091055"/>
              <a:ext cx="5721350" cy="782320"/>
              <a:chOff x="2053590" y="2091055"/>
              <a:chExt cx="5721350" cy="78232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6BAB7E8-CD1D-828D-B024-F03979B126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53590" y="246507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EB1FDE-0384-0819-A75E-ACBE6B8E90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45130" y="232410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91D7AB-A69E-35F1-887C-334016009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36670" y="221742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6CBD4B5-07FF-806B-F497-E5CE244979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23765" y="2144395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80628DE-2C2A-9992-E3E2-63FBD4042D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17210" y="210439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BB90B20-1588-87C7-7A77-916A56D57E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10020" y="2091055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1D5B3FD-180D-F2D6-1A88-535BA6FF05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0130" y="2143760"/>
                <a:ext cx="38481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271E18D-B471-C19C-0784-7DEC28B8DE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6790" y="2463165"/>
                <a:ext cx="0" cy="33528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C3FEFBD-822E-7289-7D33-91FB0B0C8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5790" y="2324100"/>
                <a:ext cx="0" cy="47625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136111E-3C8F-9594-EC49-0B83F9238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1140" y="2217420"/>
                <a:ext cx="0" cy="58039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682BDB7-EDC6-6B4D-318E-E788108E25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7005" y="2143760"/>
                <a:ext cx="0" cy="65405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B6AE698-8F17-ED19-3177-DB53FD440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1680" y="2108200"/>
                <a:ext cx="0" cy="69469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4CC6CFF-CDB7-AEA5-CE1D-BA07DFAD85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4330" y="2100580"/>
                <a:ext cx="0" cy="71945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78862CF0-5D1A-3FD3-752A-C71439F941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8410" y="2143760"/>
                <a:ext cx="0" cy="72961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0493BF-9B33-69FE-C4F6-D559AE34A09F}"/>
                </a:ext>
              </a:extLst>
            </p:cNvPr>
            <p:cNvSpPr/>
            <p:nvPr/>
          </p:nvSpPr>
          <p:spPr>
            <a:xfrm>
              <a:off x="3894002" y="2463494"/>
              <a:ext cx="294457" cy="171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B6C491-C96F-8A35-AAB3-DD199D59436A}"/>
                </a:ext>
              </a:extLst>
            </p:cNvPr>
            <p:cNvSpPr txBox="1"/>
            <p:nvPr/>
          </p:nvSpPr>
          <p:spPr>
            <a:xfrm>
              <a:off x="3740483" y="2392610"/>
              <a:ext cx="595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48235"/>
                  </a:solidFill>
                  <a:latin typeface="+mj-lt"/>
                </a:rPr>
                <a:t>76%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A1EBB9-0567-0D0B-FE9B-60E8DDF978E2}"/>
                </a:ext>
              </a:extLst>
            </p:cNvPr>
            <p:cNvGrpSpPr/>
            <p:nvPr/>
          </p:nvGrpSpPr>
          <p:grpSpPr>
            <a:xfrm>
              <a:off x="2843228" y="2434520"/>
              <a:ext cx="595987" cy="307777"/>
              <a:chOff x="2843228" y="2434520"/>
              <a:chExt cx="595987" cy="30777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408FF5-CA41-8845-254F-190B2D8BFCD7}"/>
                  </a:ext>
                </a:extLst>
              </p:cNvPr>
              <p:cNvSpPr/>
              <p:nvPr/>
            </p:nvSpPr>
            <p:spPr>
              <a:xfrm>
                <a:off x="2996747" y="2505404"/>
                <a:ext cx="294457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CE4469-ACFA-D90F-58EA-9AD4C47521B2}"/>
                  </a:ext>
                </a:extLst>
              </p:cNvPr>
              <p:cNvSpPr txBox="1"/>
              <p:nvPr/>
            </p:nvSpPr>
            <p:spPr>
              <a:xfrm>
                <a:off x="2843228" y="2434520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61%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29D422-DBA1-8CC2-1AFA-0B32C17A7A5C}"/>
                </a:ext>
              </a:extLst>
            </p:cNvPr>
            <p:cNvGrpSpPr/>
            <p:nvPr/>
          </p:nvGrpSpPr>
          <p:grpSpPr>
            <a:xfrm>
              <a:off x="1957403" y="2524055"/>
              <a:ext cx="595987" cy="307777"/>
              <a:chOff x="2843228" y="2436425"/>
              <a:chExt cx="595987" cy="30777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187C1C-DD09-A6F6-9C1C-7B70BE2E44E2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F24667-A523-BF92-3B11-A6BDEAAE0CF8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43%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0F34B9-8D31-72FB-7332-2411BA18DCD7}"/>
                </a:ext>
              </a:extLst>
            </p:cNvPr>
            <p:cNvGrpSpPr/>
            <p:nvPr/>
          </p:nvGrpSpPr>
          <p:grpSpPr>
            <a:xfrm>
              <a:off x="4620593" y="2364035"/>
              <a:ext cx="595987" cy="307777"/>
              <a:chOff x="2843228" y="2436425"/>
              <a:chExt cx="595987" cy="30777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3B91494-26DD-A5DF-AB02-CA69239E9788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DF3F6F-F06F-B994-2771-B0E7F7576671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87%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E735DD-1710-3294-E98D-8E38F2EFDC0B}"/>
                </a:ext>
              </a:extLst>
            </p:cNvPr>
            <p:cNvGrpSpPr/>
            <p:nvPr/>
          </p:nvGrpSpPr>
          <p:grpSpPr>
            <a:xfrm>
              <a:off x="5513403" y="2333555"/>
              <a:ext cx="595987" cy="307777"/>
              <a:chOff x="2843228" y="2436425"/>
              <a:chExt cx="595987" cy="30777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26EDE5-F4D3-D0B9-80B4-6BB9DF878A96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154B5A-885C-B54F-DFED-6B0B649C3BE3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93%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C9E814B-1399-7365-0C1B-D09A760BF356}"/>
                </a:ext>
              </a:extLst>
            </p:cNvPr>
            <p:cNvGrpSpPr/>
            <p:nvPr/>
          </p:nvGrpSpPr>
          <p:grpSpPr>
            <a:xfrm>
              <a:off x="6389684" y="2297825"/>
              <a:ext cx="595987" cy="307777"/>
              <a:chOff x="2843228" y="2436425"/>
              <a:chExt cx="595987" cy="30777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0F2DB2E-8DDD-8EB1-4CD1-4D2B22539609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32E768-3117-0FD0-32C9-AD11DD514854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98%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25064D7-4734-2C7B-DBAA-490B89CD1AE5}"/>
                </a:ext>
              </a:extLst>
            </p:cNvPr>
            <p:cNvGrpSpPr/>
            <p:nvPr/>
          </p:nvGrpSpPr>
          <p:grpSpPr>
            <a:xfrm>
              <a:off x="7232963" y="2299730"/>
              <a:ext cx="769769" cy="307777"/>
              <a:chOff x="2805409" y="2436425"/>
              <a:chExt cx="684208" cy="30777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791BB5C-B60B-0D97-1EC4-56182A98BDF7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E555A09-05CE-2BD5-F52A-BC151E7C2509}"/>
                  </a:ext>
                </a:extLst>
              </p:cNvPr>
              <p:cNvSpPr txBox="1"/>
              <p:nvPr/>
            </p:nvSpPr>
            <p:spPr>
              <a:xfrm>
                <a:off x="2805409" y="2436425"/>
                <a:ext cx="684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105%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F4AFE-AF46-A268-F2EA-A37B17FF5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CA820D-F4F4-838D-CA20-6BA3150B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Impact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F8AC4-A63E-2EF2-E827-684409F70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172A4C9-474A-29EF-D480-3DD58F69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11" name="Dikdörtgen 14">
            <a:extLst>
              <a:ext uri="{FF2B5EF4-FFF2-40B4-BE49-F238E27FC236}">
                <a16:creationId xmlns:a16="http://schemas.microsoft.com/office/drawing/2014/main" id="{6BBA21A0-E8BD-8CD6-6E18-F710D8D564B3}"/>
              </a:ext>
            </a:extLst>
          </p:cNvPr>
          <p:cNvSpPr/>
          <p:nvPr/>
        </p:nvSpPr>
        <p:spPr>
          <a:xfrm>
            <a:off x="0" y="5218367"/>
            <a:ext cx="12191999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increases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system performance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(90% on average)</a:t>
            </a: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BF1053C8-3A1D-551A-2349-27EE879C159E}"/>
              </a:ext>
            </a:extLst>
          </p:cNvPr>
          <p:cNvSpPr/>
          <p:nvPr/>
        </p:nvSpPr>
        <p:spPr>
          <a:xfrm>
            <a:off x="0" y="4083574"/>
            <a:ext cx="12191999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As RowHammer threshold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decreases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br>
              <a:rPr lang="en-US" sz="2600" b="1" dirty="0">
                <a:solidFill>
                  <a:srgbClr val="C00000"/>
                </a:solidFill>
                <a:latin typeface="+mj-lt"/>
              </a:rPr>
            </a:br>
            <a:r>
              <a:rPr lang="en-US" sz="2600" dirty="0">
                <a:solidFill>
                  <a:schemeClr val="tx1"/>
                </a:solidFill>
                <a:latin typeface="+mj-lt"/>
              </a:rPr>
              <a:t>RowHammer mitigation mechanisms incur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increasing performance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overhead</a:t>
            </a:r>
            <a:endParaRPr lang="en-US" sz="2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26D43-F3FD-1948-5620-E3C95356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8543"/>
            <a:ext cx="9144000" cy="221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3EA9D-6DB5-D66C-23F8-78485C5C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F05998-3676-FB0C-FC79-F8AA28D5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51" y="1447539"/>
            <a:ext cx="7194533" cy="282628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C896475-968A-0664-D469-C74CE516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Energy Impact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1E83A2-769C-9ADF-80E8-FCF4F270C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66877A-9F4B-D87A-87DF-9D389A60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8" name="Dikdörtgen 14">
            <a:extLst>
              <a:ext uri="{FF2B5EF4-FFF2-40B4-BE49-F238E27FC236}">
                <a16:creationId xmlns:a16="http://schemas.microsoft.com/office/drawing/2014/main" id="{CD876D93-BCB3-3EF7-B2D6-DEE277CE02D1}"/>
              </a:ext>
            </a:extLst>
          </p:cNvPr>
          <p:cNvSpPr/>
          <p:nvPr/>
        </p:nvSpPr>
        <p:spPr>
          <a:xfrm>
            <a:off x="0" y="4872208"/>
            <a:ext cx="12191999" cy="1087816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reduces (by 55% on average)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PRAC’s energy consumption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78FA5B-213C-F7AE-A3EB-23F0634F1CCF}"/>
              </a:ext>
            </a:extLst>
          </p:cNvPr>
          <p:cNvGrpSpPr/>
          <p:nvPr/>
        </p:nvGrpSpPr>
        <p:grpSpPr>
          <a:xfrm>
            <a:off x="5195852" y="4222811"/>
            <a:ext cx="2500330" cy="620331"/>
            <a:chOff x="956248" y="3769904"/>
            <a:chExt cx="2500330" cy="620331"/>
          </a:xfrm>
        </p:grpSpPr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AACF1C75-4A10-C013-4627-45497CD1FC94}"/>
                </a:ext>
              </a:extLst>
            </p:cNvPr>
            <p:cNvSpPr/>
            <p:nvPr/>
          </p:nvSpPr>
          <p:spPr>
            <a:xfrm>
              <a:off x="1195301" y="3769904"/>
              <a:ext cx="2022224" cy="2102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43CD08C-2B06-0B12-3975-F6CED0A79DA4}"/>
                </a:ext>
              </a:extLst>
            </p:cNvPr>
            <p:cNvSpPr txBox="1"/>
            <p:nvPr/>
          </p:nvSpPr>
          <p:spPr>
            <a:xfrm>
              <a:off x="956248" y="4020903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112220-8A5D-6D62-E5E7-A14D8E92B132}"/>
              </a:ext>
            </a:extLst>
          </p:cNvPr>
          <p:cNvGrpSpPr/>
          <p:nvPr/>
        </p:nvGrpSpPr>
        <p:grpSpPr>
          <a:xfrm>
            <a:off x="1767682" y="1937472"/>
            <a:ext cx="575831" cy="1842254"/>
            <a:chOff x="243681" y="1937472"/>
            <a:chExt cx="575831" cy="1842254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73F0C456-0B30-5F15-9641-E19C16A0D51B}"/>
                </a:ext>
              </a:extLst>
            </p:cNvPr>
            <p:cNvSpPr/>
            <p:nvPr/>
          </p:nvSpPr>
          <p:spPr>
            <a:xfrm rot="5400000">
              <a:off x="-57336" y="2753463"/>
              <a:ext cx="1543424" cy="210272"/>
            </a:xfrm>
            <a:prstGeom prst="rightArrow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rgbClr val="548235"/>
                </a:solidFill>
                <a:latin typeface="+mj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371327-8CCA-70C4-6994-300F9E07A4AE}"/>
                </a:ext>
              </a:extLst>
            </p:cNvPr>
            <p:cNvSpPr txBox="1"/>
            <p:nvPr/>
          </p:nvSpPr>
          <p:spPr>
            <a:xfrm rot="16200000">
              <a:off x="-492780" y="2673933"/>
              <a:ext cx="18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548235"/>
                  </a:solidFill>
                  <a:latin typeface="+mj-lt"/>
                </a:rPr>
                <a:t>Lower is better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EC327FA-877F-7000-D3CB-C265CD80B2A4}"/>
              </a:ext>
            </a:extLst>
          </p:cNvPr>
          <p:cNvSpPr/>
          <p:nvPr/>
        </p:nvSpPr>
        <p:spPr>
          <a:xfrm>
            <a:off x="5135880" y="1558290"/>
            <a:ext cx="2628900" cy="320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EB5BE35-D987-10EC-A9E3-748CAED8286E}"/>
              </a:ext>
            </a:extLst>
          </p:cNvPr>
          <p:cNvGrpSpPr/>
          <p:nvPr/>
        </p:nvGrpSpPr>
        <p:grpSpPr>
          <a:xfrm>
            <a:off x="3684604" y="2141220"/>
            <a:ext cx="5950307" cy="894080"/>
            <a:chOff x="2160603" y="2141220"/>
            <a:chExt cx="5950307" cy="8940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B3F001-A225-AC63-1877-8A3A41A3C22A}"/>
                </a:ext>
              </a:extLst>
            </p:cNvPr>
            <p:cNvGrpSpPr/>
            <p:nvPr/>
          </p:nvGrpSpPr>
          <p:grpSpPr>
            <a:xfrm>
              <a:off x="2254885" y="2141220"/>
              <a:ext cx="5801360" cy="894080"/>
              <a:chOff x="2254885" y="2141220"/>
              <a:chExt cx="5801360" cy="894080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66F4824-F0C7-5EC9-0876-FD6102AE8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4910" y="2245995"/>
                <a:ext cx="0" cy="59372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5AA9507-8B68-5BDE-18E0-04072AC330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54885" y="2248535"/>
                <a:ext cx="42418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6D756B5-4A1F-73D4-7219-7336C33AAE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3410" y="2248535"/>
                <a:ext cx="42418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B6FD268-A041-115A-DA1C-4BA192831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43680" y="2237105"/>
                <a:ext cx="424180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038A1D3-1760-A835-5E8B-6DF42584F1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3872" y="2236470"/>
                <a:ext cx="419178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EE97732-D41D-D5B7-3BDC-9EFC45B904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34937" y="2221230"/>
                <a:ext cx="419178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B41B1CD-5F7B-F50F-990E-E645F3C39C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36002" y="2200275"/>
                <a:ext cx="419178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1EAEA90-9939-54B1-D509-82A790944E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067" y="2141220"/>
                <a:ext cx="419178" cy="0"/>
              </a:xfrm>
              <a:prstGeom prst="line">
                <a:avLst/>
              </a:prstGeom>
              <a:ln w="28575">
                <a:solidFill>
                  <a:srgbClr val="54823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510685C-08F1-D5CD-F452-D92285901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340" y="2245995"/>
                <a:ext cx="0" cy="69532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1ACF6F5-4530-CD5F-F0AF-17B84B416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022" y="2245995"/>
                <a:ext cx="0" cy="762381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E05C162-6808-E431-F266-7A5760F75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8381" y="2236470"/>
                <a:ext cx="0" cy="79883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57F105A-3E6F-26C5-EF3B-891C0C46B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4167" y="2225230"/>
                <a:ext cx="0" cy="81007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C512D40D-A3DC-5155-1E80-1773E15BF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7098" y="2200275"/>
                <a:ext cx="0" cy="835025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1381AC6-0A85-B200-79C8-09B1653E1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1096" y="2141220"/>
                <a:ext cx="0" cy="894080"/>
              </a:xfrm>
              <a:prstGeom prst="straightConnector1">
                <a:avLst/>
              </a:prstGeom>
              <a:ln w="38100">
                <a:solidFill>
                  <a:srgbClr val="54823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1AD17E-21DD-C5FC-5C95-75AB681F81B0}"/>
                </a:ext>
              </a:extLst>
            </p:cNvPr>
            <p:cNvGrpSpPr/>
            <p:nvPr/>
          </p:nvGrpSpPr>
          <p:grpSpPr>
            <a:xfrm>
              <a:off x="2160603" y="2285295"/>
              <a:ext cx="595987" cy="307777"/>
              <a:chOff x="2843228" y="2436425"/>
              <a:chExt cx="595987" cy="30777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E5A55BE-1E48-B309-D090-28C26EF117D5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6125F2-6559-71CF-E309-D5419C694B83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43%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45EE59-B54E-B9D3-6369-240DBDCDA44E}"/>
                </a:ext>
              </a:extLst>
            </p:cNvPr>
            <p:cNvGrpSpPr/>
            <p:nvPr/>
          </p:nvGrpSpPr>
          <p:grpSpPr>
            <a:xfrm>
              <a:off x="3064843" y="2290375"/>
              <a:ext cx="595987" cy="307777"/>
              <a:chOff x="2843228" y="2436425"/>
              <a:chExt cx="595987" cy="30777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E986F3-6133-ACE3-C335-68172870A456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72B367-9B9C-23CC-4B58-45F389626968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51%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B326F85-BB14-4580-868E-0D2BCC9018D6}"/>
                </a:ext>
              </a:extLst>
            </p:cNvPr>
            <p:cNvGrpSpPr/>
            <p:nvPr/>
          </p:nvGrpSpPr>
          <p:grpSpPr>
            <a:xfrm>
              <a:off x="3948763" y="2285295"/>
              <a:ext cx="595987" cy="307777"/>
              <a:chOff x="2843228" y="2436425"/>
              <a:chExt cx="595987" cy="30777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AAFD99B-D5A8-E0E2-0B21-B4EEE5BD4A46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8269B9-0630-295E-075C-CE0AF52C8DA9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55%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CD3AC9-D0D7-6659-FE03-4D9E73315DA3}"/>
                </a:ext>
              </a:extLst>
            </p:cNvPr>
            <p:cNvGrpSpPr/>
            <p:nvPr/>
          </p:nvGrpSpPr>
          <p:grpSpPr>
            <a:xfrm>
              <a:off x="4845383" y="2282755"/>
              <a:ext cx="595987" cy="307777"/>
              <a:chOff x="2843228" y="2436425"/>
              <a:chExt cx="595987" cy="30777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9084FC-1C7A-0E4A-6A7A-7530EBD7A0AA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7DD05D-4C03-DD79-EDAF-347E10BFBFCE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57%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DDA7954-45A7-6CBF-732C-B265FCC8CB54}"/>
                </a:ext>
              </a:extLst>
            </p:cNvPr>
            <p:cNvGrpSpPr/>
            <p:nvPr/>
          </p:nvGrpSpPr>
          <p:grpSpPr>
            <a:xfrm>
              <a:off x="5729303" y="2280215"/>
              <a:ext cx="595987" cy="307777"/>
              <a:chOff x="2843228" y="2436425"/>
              <a:chExt cx="595987" cy="30777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1DAC20-B8EC-6AFE-D7F4-A3FD82EDCF3C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F68CAC-608D-D3D2-1BA6-0FEF8B95BFE7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58%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CB2A4BB-DD73-FA9E-E19B-34F5FC4282EF}"/>
                </a:ext>
              </a:extLst>
            </p:cNvPr>
            <p:cNvGrpSpPr/>
            <p:nvPr/>
          </p:nvGrpSpPr>
          <p:grpSpPr>
            <a:xfrm>
              <a:off x="6631003" y="2277675"/>
              <a:ext cx="595987" cy="307777"/>
              <a:chOff x="2843228" y="2436425"/>
              <a:chExt cx="595987" cy="30777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873F20-B881-B456-2C15-621C9A9748BD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F3FE15-FA6E-BD3B-A288-4DD336796F77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59%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95032A-4826-CD1C-6374-E3F9117E0AE8}"/>
                </a:ext>
              </a:extLst>
            </p:cNvPr>
            <p:cNvGrpSpPr/>
            <p:nvPr/>
          </p:nvGrpSpPr>
          <p:grpSpPr>
            <a:xfrm>
              <a:off x="7514923" y="2277675"/>
              <a:ext cx="595987" cy="307777"/>
              <a:chOff x="2843228" y="2436425"/>
              <a:chExt cx="595987" cy="30777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E319617-A2AD-D259-5B7C-315E01C0F58B}"/>
                  </a:ext>
                </a:extLst>
              </p:cNvPr>
              <p:cNvSpPr/>
              <p:nvPr/>
            </p:nvSpPr>
            <p:spPr>
              <a:xfrm>
                <a:off x="2948898" y="2505404"/>
                <a:ext cx="390156" cy="171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77E97C-EE25-11B9-5FE7-E1FC52085332}"/>
                  </a:ext>
                </a:extLst>
              </p:cNvPr>
              <p:cNvSpPr txBox="1"/>
              <p:nvPr/>
            </p:nvSpPr>
            <p:spPr>
              <a:xfrm>
                <a:off x="2843228" y="2436425"/>
                <a:ext cx="595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548235"/>
                    </a:solidFill>
                    <a:latin typeface="+mj-lt"/>
                  </a:rPr>
                  <a:t>60%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90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" grpId="0" animBg="1"/>
      <p:bldP spid="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5292D5-F8C1-AD30-C072-08A7640D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Energy Impact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DE817-28AA-90D2-C139-3EA21D90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6F337D-0B82-934B-BB1B-F0C66832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201684CE-E7C0-24D3-C77A-BB180147D467}"/>
              </a:ext>
            </a:extLst>
          </p:cNvPr>
          <p:cNvSpPr/>
          <p:nvPr/>
        </p:nvSpPr>
        <p:spPr>
          <a:xfrm>
            <a:off x="0" y="5218367"/>
            <a:ext cx="12191999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significantly decreases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energy consumption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(by 55% on average)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Dikdörtgen 14">
            <a:extLst>
              <a:ext uri="{FF2B5EF4-FFF2-40B4-BE49-F238E27FC236}">
                <a16:creationId xmlns:a16="http://schemas.microsoft.com/office/drawing/2014/main" id="{EBED0724-0342-0253-244C-43603E058BCE}"/>
              </a:ext>
            </a:extLst>
          </p:cNvPr>
          <p:cNvSpPr/>
          <p:nvPr/>
        </p:nvSpPr>
        <p:spPr>
          <a:xfrm>
            <a:off x="0" y="4083574"/>
            <a:ext cx="12191999" cy="98649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As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threshold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decreases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mitigation mechanisms consume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significantly increasing DRAM energy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86146-0FB7-3428-3AAC-AC596E320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06808"/>
            <a:ext cx="9144000" cy="21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CC303-1EB8-F13C-5E6B-EB5797E0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">
            <a:extLst>
              <a:ext uri="{FF2B5EF4-FFF2-40B4-BE49-F238E27FC236}">
                <a16:creationId xmlns:a16="http://schemas.microsoft.com/office/drawing/2014/main" id="{E42F2324-C40F-DDB3-534C-3209B267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Under Attack Summary</a:t>
            </a:r>
            <a:endParaRPr lang="tr-TR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A13529-1309-8974-0D24-375AA5682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9A6564A-2DD2-FAD5-A198-A823D56B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5754F71-12EA-4FB4-F2EF-1287385C5A82}"/>
              </a:ext>
            </a:extLst>
          </p:cNvPr>
          <p:cNvSpPr txBox="1"/>
          <p:nvPr/>
        </p:nvSpPr>
        <p:spPr>
          <a:xfrm>
            <a:off x="0" y="1345518"/>
            <a:ext cx="12192000" cy="1760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7030A0"/>
                </a:solidFill>
                <a:latin typeface="+mj-lt"/>
              </a:rPr>
              <a:t>BreakHammer </a:t>
            </a:r>
            <a:r>
              <a:rPr lang="en-US" sz="2600" dirty="0">
                <a:latin typeface="+mj-lt"/>
              </a:rPr>
              <a:t>significantly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reduces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/>
              <a:t>the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performance and energy overheads</a:t>
            </a:r>
            <a:endParaRPr lang="en-US" sz="2600" dirty="0">
              <a:latin typeface="+mj-lt"/>
            </a:endParaRPr>
          </a:p>
          <a:p>
            <a:pPr algn="ctr"/>
            <a:r>
              <a:rPr lang="en-US" sz="2600" dirty="0">
                <a:latin typeface="+mj-lt"/>
              </a:rPr>
              <a:t>of existing RowHammer mitigation mechanisms 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when a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memory performance attack</a:t>
            </a:r>
            <a:r>
              <a:rPr lang="en-US" sz="2600" b="1" dirty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is present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068D2E-9EDE-66A3-6576-F2DD5A5B99C6}"/>
              </a:ext>
            </a:extLst>
          </p:cNvPr>
          <p:cNvGrpSpPr/>
          <p:nvPr/>
        </p:nvGrpSpPr>
        <p:grpSpPr>
          <a:xfrm>
            <a:off x="1904514" y="3595477"/>
            <a:ext cx="7860522" cy="646331"/>
            <a:chOff x="380514" y="4022196"/>
            <a:chExt cx="7860522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5429EA-59CE-0508-D7D7-D577814FEDEA}"/>
                </a:ext>
              </a:extLst>
            </p:cNvPr>
            <p:cNvSpPr txBox="1"/>
            <p:nvPr/>
          </p:nvSpPr>
          <p:spPr>
            <a:xfrm>
              <a:off x="1064712" y="4119460"/>
              <a:ext cx="7176324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600" b="1" dirty="0">
                  <a:solidFill>
                    <a:srgbClr val="7030A0"/>
                  </a:solidFill>
                  <a:latin typeface="+mj-lt"/>
                </a:rPr>
                <a:t>BreakHammer</a:t>
              </a:r>
              <a:r>
                <a:rPr lang="en-US" sz="26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accurately detects</a:t>
              </a:r>
              <a:r>
                <a:rPr lang="en-US" sz="2600" dirty="0">
                  <a:latin typeface="+mj-lt"/>
                </a:rPr>
                <a:t> suspect threads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270CAB-1DF4-53EA-B443-89792CFF0DF5}"/>
                </a:ext>
              </a:extLst>
            </p:cNvPr>
            <p:cNvSpPr txBox="1"/>
            <p:nvPr/>
          </p:nvSpPr>
          <p:spPr>
            <a:xfrm>
              <a:off x="380514" y="4022196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1)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A43C75-15FD-AB38-A7A9-EE97834F07CF}"/>
              </a:ext>
            </a:extLst>
          </p:cNvPr>
          <p:cNvGrpSpPr/>
          <p:nvPr/>
        </p:nvGrpSpPr>
        <p:grpSpPr>
          <a:xfrm>
            <a:off x="1904514" y="4461762"/>
            <a:ext cx="8382972" cy="892552"/>
            <a:chOff x="380514" y="4837682"/>
            <a:chExt cx="8382972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9DF640-7BAD-2BFA-097D-7EE9C24F7958}"/>
                </a:ext>
              </a:extLst>
            </p:cNvPr>
            <p:cNvSpPr txBox="1"/>
            <p:nvPr/>
          </p:nvSpPr>
          <p:spPr>
            <a:xfrm>
              <a:off x="1064712" y="4837682"/>
              <a:ext cx="7698774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b="1" dirty="0">
                  <a:solidFill>
                    <a:srgbClr val="7030A0"/>
                  </a:solidFill>
                  <a:latin typeface="+mj-lt"/>
                </a:rPr>
                <a:t>BreakHammer</a:t>
              </a:r>
              <a:r>
                <a:rPr lang="en-US" sz="26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effectively reduces</a:t>
              </a:r>
            </a:p>
            <a:p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the </a:t>
              </a:r>
              <a:r>
                <a:rPr lang="en-US" sz="2600" dirty="0">
                  <a:latin typeface="+mj-lt"/>
                </a:rPr>
                <a:t>memory interference caused by suspect threads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DF1185-C08F-CF02-2D13-EB5F912C76F1}"/>
                </a:ext>
              </a:extLst>
            </p:cNvPr>
            <p:cNvSpPr txBox="1"/>
            <p:nvPr/>
          </p:nvSpPr>
          <p:spPr>
            <a:xfrm>
              <a:off x="380514" y="4900843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3086B-3D91-BE0F-64A1-1A32CA4B3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CDDD00-5E44-EBF5-0745-F6DABC4F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Results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B62B-AEE1-B535-EAB2-4964F8BD5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6513EE-2DCC-B3BD-857C-86781C48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8D8B900F-D63E-7297-92A4-C34C74876A26}"/>
              </a:ext>
            </a:extLst>
          </p:cNvPr>
          <p:cNvSpPr/>
          <p:nvPr/>
        </p:nvSpPr>
        <p:spPr>
          <a:xfrm>
            <a:off x="0" y="1839992"/>
            <a:ext cx="12192000" cy="12556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tr-TR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D6ABE-516A-DB57-6D54-2012077D6B2A}"/>
              </a:ext>
            </a:extLst>
          </p:cNvPr>
          <p:cNvSpPr txBox="1"/>
          <p:nvPr/>
        </p:nvSpPr>
        <p:spPr>
          <a:xfrm>
            <a:off x="210825" y="2080973"/>
            <a:ext cx="8754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BA772-CBDD-37E2-D3F6-87B599ADCC6B}"/>
              </a:ext>
            </a:extLst>
          </p:cNvPr>
          <p:cNvSpPr txBox="1"/>
          <p:nvPr/>
        </p:nvSpPr>
        <p:spPr>
          <a:xfrm>
            <a:off x="980903" y="2173307"/>
            <a:ext cx="84241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Under Attack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E5EBA9-0A52-E19D-DEEE-8E555F28B513}"/>
              </a:ext>
            </a:extLst>
          </p:cNvPr>
          <p:cNvGrpSpPr/>
          <p:nvPr/>
        </p:nvGrpSpPr>
        <p:grpSpPr>
          <a:xfrm>
            <a:off x="0" y="3771902"/>
            <a:ext cx="12191999" cy="1255633"/>
            <a:chOff x="-77822" y="1839991"/>
            <a:chExt cx="12191999" cy="1255633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82EB1FC-D7AE-DD47-5412-FB9C460B7352}"/>
                </a:ext>
              </a:extLst>
            </p:cNvPr>
            <p:cNvSpPr/>
            <p:nvPr/>
          </p:nvSpPr>
          <p:spPr>
            <a:xfrm>
              <a:off x="-77822" y="1839991"/>
              <a:ext cx="12191999" cy="1255633"/>
            </a:xfrm>
            <a:prstGeom prst="rect">
              <a:avLst/>
            </a:prstGeom>
            <a:solidFill>
              <a:srgbClr val="104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tr-TR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DFF48-55F0-B44E-4587-BD9E22603CFA}"/>
                </a:ext>
              </a:extLst>
            </p:cNvPr>
            <p:cNvSpPr txBox="1"/>
            <p:nvPr/>
          </p:nvSpPr>
          <p:spPr>
            <a:xfrm>
              <a:off x="133004" y="2080972"/>
              <a:ext cx="87549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+mj-lt"/>
                </a:rPr>
                <a:t>2)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67D5D9-D06F-8E99-48E8-B47793DFF9EC}"/>
                </a:ext>
              </a:extLst>
            </p:cNvPr>
            <p:cNvSpPr txBox="1"/>
            <p:nvPr/>
          </p:nvSpPr>
          <p:spPr>
            <a:xfrm>
              <a:off x="903082" y="2173306"/>
              <a:ext cx="84241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No Attack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1344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C448-63E1-D5FB-F83F-EAC0BF2B7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69E30F-8DE1-9D67-DA9E-D79E7E08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Attack Summary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AC5A6-5E63-CB54-29CD-3BE333B7A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3600" dirty="0"/>
              <a:t>Across 90 four-core benign workload mixes:</a:t>
            </a:r>
          </a:p>
          <a:p>
            <a:pPr>
              <a:buClr>
                <a:schemeClr val="tx1"/>
              </a:buClr>
            </a:pPr>
            <a:endParaRPr lang="en-US" sz="3600" dirty="0"/>
          </a:p>
          <a:p>
            <a:pPr>
              <a:buClr>
                <a:schemeClr val="tx1"/>
              </a:buClr>
            </a:pPr>
            <a:r>
              <a:rPr lang="en-US" sz="3600" dirty="0" err="1"/>
              <a:t>BreakHammer</a:t>
            </a:r>
            <a:r>
              <a:rPr lang="en-US" sz="3600" dirty="0"/>
              <a:t> slightly (&lt;1%) improves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memory access latency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system performance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DRAM energy efficiency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184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73D13-ECFE-D690-531A-C306771B8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A3C890-5145-D778-047E-4F5A1450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in the Paper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60338B-44EC-C2CC-1512-BAB4336F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tx1"/>
              </a:buClr>
            </a:pPr>
            <a:r>
              <a:rPr lang="en-US" sz="2400" dirty="0"/>
              <a:t>More </a:t>
            </a:r>
            <a:r>
              <a:rPr lang="en-US" sz="2400" b="1" dirty="0">
                <a:solidFill>
                  <a:srgbClr val="6E206A"/>
                </a:solidFill>
              </a:rPr>
              <a:t>implementation details</a:t>
            </a:r>
            <a:endParaRPr lang="en-US" sz="2400" dirty="0"/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Resetting </a:t>
            </a:r>
            <a:r>
              <a:rPr lang="en-US" b="1" dirty="0" err="1">
                <a:solidFill>
                  <a:srgbClr val="002060"/>
                </a:solidFill>
              </a:rPr>
              <a:t>BreakHammer</a:t>
            </a:r>
            <a:r>
              <a:rPr lang="en-US" b="1" dirty="0">
                <a:solidFill>
                  <a:srgbClr val="002060"/>
                </a:solidFill>
              </a:rPr>
              <a:t> counters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Tracking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software threads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Throttling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DMA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systems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without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caches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Configuration parameters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</a:pPr>
            <a:r>
              <a:rPr lang="en-US" sz="2400" b="1" dirty="0">
                <a:solidFill>
                  <a:srgbClr val="0070C0"/>
                </a:solidFill>
              </a:rPr>
              <a:t>Security analysis</a:t>
            </a:r>
            <a:endParaRPr lang="en-US" sz="2400" dirty="0"/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Upper bound on the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overhead an attacker can cause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Security against </a:t>
            </a:r>
            <a:r>
              <a:rPr lang="en-US" b="1" dirty="0">
                <a:solidFill>
                  <a:srgbClr val="C00000"/>
                </a:solidFill>
              </a:rPr>
              <a:t>multi-threaded attackers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</a:rPr>
              <a:t>Performance evaluation</a:t>
            </a:r>
            <a:endParaRPr lang="en-US" sz="2400" dirty="0"/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Unfairness results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Sensitivity to memory intensity of workloads</a:t>
            </a:r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Comparison to </a:t>
            </a:r>
            <a:r>
              <a:rPr lang="en-US" dirty="0" err="1"/>
              <a:t>BlockHammer</a:t>
            </a:r>
            <a:endParaRPr lang="en-US" dirty="0"/>
          </a:p>
          <a:p>
            <a:pPr marL="800100" lvl="1" indent="-342900">
              <a:buClr>
                <a:schemeClr val="tx1"/>
              </a:buClr>
              <a:buFont typeface="Cambria" panose="02040503050406030204" pitchFamily="18" charset="0"/>
              <a:buChar char="‐"/>
            </a:pPr>
            <a:r>
              <a:rPr lang="en-US" dirty="0"/>
              <a:t>Sensitivity analysis of </a:t>
            </a:r>
            <a:r>
              <a:rPr lang="en-US" dirty="0" err="1"/>
              <a:t>BreakHammer</a:t>
            </a:r>
            <a:r>
              <a:rPr lang="en-US" dirty="0"/>
              <a:t> parameters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90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32376-8598-D245-8A24-50304A10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D393F8-4018-C396-2208-5D75A82C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Paper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6E82-4B94-398E-8B5E-410C25E51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D07A5-9903-414C-202C-0FD47FA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3"/>
          <a:stretch>
            <a:fillRect/>
          </a:stretch>
        </p:blipFill>
        <p:spPr>
          <a:xfrm>
            <a:off x="1031310" y="734805"/>
            <a:ext cx="10129381" cy="348992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F9B88-7185-5465-5BA0-F1442D2C813C}"/>
              </a:ext>
            </a:extLst>
          </p:cNvPr>
          <p:cNvSpPr txBox="1"/>
          <p:nvPr/>
        </p:nvSpPr>
        <p:spPr>
          <a:xfrm>
            <a:off x="4197723" y="5925363"/>
            <a:ext cx="3796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https://arxiv.org/abs/2404.13477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4" name="Picture 3" descr="A qr code with a clock and a red and grey circle">
            <a:extLst>
              <a:ext uri="{FF2B5EF4-FFF2-40B4-BE49-F238E27FC236}">
                <a16:creationId xmlns:a16="http://schemas.microsoft.com/office/drawing/2014/main" id="{19C11CC0-A20B-2D44-911A-CC47477F2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79" y="4265265"/>
            <a:ext cx="1550669" cy="15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8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30EE0-6DC0-B469-B565-C06F8D13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346B9-6476-DE84-086D-6E55A2CA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B2E68C-3AE9-48DA-A685-92A7AD3D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EE60F6-0A9C-A428-8C3A-A143D31C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D60EB34-0F4D-B47F-C4DB-FE779920996A}"/>
              </a:ext>
            </a:extLst>
          </p:cNvPr>
          <p:cNvSpPr/>
          <p:nvPr/>
        </p:nvSpPr>
        <p:spPr>
          <a:xfrm>
            <a:off x="0" y="1032559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FFE974-5A58-97A5-C619-62F9F56D54B1}"/>
              </a:ext>
            </a:extLst>
          </p:cNvPr>
          <p:cNvSpPr/>
          <p:nvPr/>
        </p:nvSpPr>
        <p:spPr>
          <a:xfrm>
            <a:off x="0" y="5238536"/>
            <a:ext cx="12192000" cy="8101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FD2FB4C2-A9AD-30B9-DC6C-37AF6DA3E570}"/>
              </a:ext>
            </a:extLst>
          </p:cNvPr>
          <p:cNvSpPr/>
          <p:nvPr/>
        </p:nvSpPr>
        <p:spPr>
          <a:xfrm>
            <a:off x="0" y="3135547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BreakHammer</a:t>
            </a:r>
            <a:endParaRPr lang="tr-TR" sz="3200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87CA78A1-671B-2FFB-CE89-4C961BD2026F}"/>
              </a:ext>
            </a:extLst>
          </p:cNvPr>
          <p:cNvSpPr/>
          <p:nvPr/>
        </p:nvSpPr>
        <p:spPr>
          <a:xfrm>
            <a:off x="0" y="4187041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Evaluation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90C880C0-0377-9D0C-B5E4-F8DBFE10608F}"/>
              </a:ext>
            </a:extLst>
          </p:cNvPr>
          <p:cNvSpPr/>
          <p:nvPr/>
        </p:nvSpPr>
        <p:spPr>
          <a:xfrm>
            <a:off x="11607" y="2084053"/>
            <a:ext cx="12192000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Motivation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068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6141881" y="2596964"/>
            <a:ext cx="4066929" cy="1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Organization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12E88-8E34-8468-70C3-4F08E90D4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1981200" y="2490704"/>
            <a:ext cx="2209800" cy="2057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478534" y="3840199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DRAM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3984" y="4453162"/>
            <a:ext cx="267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Module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4344270" y="3154398"/>
            <a:ext cx="1524000" cy="68580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72908" y="2490705"/>
            <a:ext cx="3366438" cy="1417679"/>
            <a:chOff x="4948908" y="2490704"/>
            <a:chExt cx="3366438" cy="1417679"/>
          </a:xfrm>
        </p:grpSpPr>
        <p:grpSp>
          <p:nvGrpSpPr>
            <p:cNvPr id="5" name="Group 4"/>
            <p:cNvGrpSpPr/>
            <p:nvPr/>
          </p:nvGrpSpPr>
          <p:grpSpPr>
            <a:xfrm>
              <a:off x="5495775" y="2490704"/>
              <a:ext cx="2580078" cy="1415177"/>
              <a:chOff x="5495775" y="2490704"/>
              <a:chExt cx="2580078" cy="1415177"/>
            </a:xfrm>
          </p:grpSpPr>
          <p:sp>
            <p:nvSpPr>
              <p:cNvPr id="13" name="iso highlight"/>
              <p:cNvSpPr/>
              <p:nvPr/>
            </p:nvSpPr>
            <p:spPr>
              <a:xfrm>
                <a:off x="5783126" y="3021759"/>
                <a:ext cx="581340" cy="88412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95775" y="2490704"/>
                <a:ext cx="25800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>
                        <a:lumMod val="95000"/>
                      </a:schemeClr>
                    </a:solidFill>
                    <a:latin typeface="+mj-lt"/>
                  </a:rPr>
                  <a:t>DRAM Chips</a:t>
                </a:r>
              </a:p>
            </p:txBody>
          </p:sp>
        </p:grpSp>
        <p:sp>
          <p:nvSpPr>
            <p:cNvPr id="17" name="iso highlight"/>
            <p:cNvSpPr/>
            <p:nvPr/>
          </p:nvSpPr>
          <p:spPr>
            <a:xfrm>
              <a:off x="4948908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iso highlight"/>
            <p:cNvSpPr/>
            <p:nvPr/>
          </p:nvSpPr>
          <p:spPr>
            <a:xfrm>
              <a:off x="6942454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iso highlight"/>
            <p:cNvSpPr/>
            <p:nvPr/>
          </p:nvSpPr>
          <p:spPr>
            <a:xfrm>
              <a:off x="7734006" y="3024261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8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E759-E127-9AC7-2067-6490DC025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87FF88-FD38-CC99-7955-173483F9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AB712-9394-C5CE-EC1B-75651F882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kdörtgen 8">
            <a:extLst>
              <a:ext uri="{FF2B5EF4-FFF2-40B4-BE49-F238E27FC236}">
                <a16:creationId xmlns:a16="http://schemas.microsoft.com/office/drawing/2014/main" id="{3E5BD07A-7729-A52E-BF92-8E3E853CED0F}"/>
              </a:ext>
            </a:extLst>
          </p:cNvPr>
          <p:cNvSpPr/>
          <p:nvPr/>
        </p:nvSpPr>
        <p:spPr bwMode="auto">
          <a:xfrm>
            <a:off x="0" y="3940648"/>
            <a:ext cx="12219003" cy="2198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>
                <a:ea typeface="Cambria"/>
                <a:cs typeface="Tahoma"/>
              </a:rPr>
              <a:t>Key Results:</a:t>
            </a:r>
            <a:endParaRPr lang="en-US" sz="2200" b="1" dirty="0">
              <a:solidFill>
                <a:srgbClr val="7030A0"/>
              </a:solidFill>
              <a:ea typeface="Cambria"/>
              <a:cs typeface="Tahoma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ea typeface="Cambria"/>
                <a:cs typeface="Tahoma"/>
              </a:rPr>
              <a:t>Under attack</a:t>
            </a:r>
            <a:r>
              <a:rPr lang="en-US" sz="2200" dirty="0">
                <a:ea typeface="Cambria"/>
                <a:cs typeface="Tahoma"/>
              </a:rPr>
              <a:t>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ea typeface="Cambria"/>
                <a:cs typeface="Tahoma"/>
              </a:rPr>
              <a:t>Significantly </a:t>
            </a:r>
            <a:r>
              <a:rPr lang="en-US" sz="2200" b="1" dirty="0">
                <a:solidFill>
                  <a:srgbClr val="385723"/>
                </a:solidFill>
                <a:ea typeface="Cambria"/>
                <a:cs typeface="Tahoma"/>
              </a:rPr>
              <a:t>improves</a:t>
            </a:r>
            <a:r>
              <a:rPr lang="en-US" sz="2200" dirty="0">
                <a:ea typeface="Cambria"/>
                <a:cs typeface="Tahoma"/>
              </a:rPr>
              <a:t> system performance (by 90% on average)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ea typeface="Cambria"/>
                <a:cs typeface="Tahoma"/>
              </a:rPr>
              <a:t>Significantly </a:t>
            </a:r>
            <a:r>
              <a:rPr lang="en-US" sz="2200" b="1" dirty="0">
                <a:solidFill>
                  <a:srgbClr val="385723"/>
                </a:solidFill>
                <a:ea typeface="Cambria"/>
                <a:cs typeface="Tahoma"/>
              </a:rPr>
              <a:t>reduces</a:t>
            </a:r>
            <a:r>
              <a:rPr lang="en-US" sz="2200" dirty="0">
                <a:ea typeface="Cambria"/>
                <a:cs typeface="Tahoma"/>
              </a:rPr>
              <a:t> energy consumption (by 55% on average)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ea typeface="Cambria"/>
                <a:cs typeface="Tahoma"/>
              </a:rPr>
              <a:t>No attack</a:t>
            </a:r>
            <a:r>
              <a:rPr lang="en-US" sz="2200" dirty="0">
                <a:ea typeface="Cambria"/>
                <a:cs typeface="Tahoma"/>
              </a:rPr>
              <a:t>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ea typeface="Cambria"/>
                <a:cs typeface="Tahoma"/>
              </a:rPr>
              <a:t>Slightly (&lt;1%)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ea typeface="Cambria"/>
                <a:cs typeface="Tahoma"/>
              </a:rPr>
              <a:t>improves</a:t>
            </a:r>
            <a:r>
              <a:rPr lang="en-US" sz="2200" dirty="0">
                <a:ea typeface="Cambria"/>
                <a:cs typeface="Tahoma"/>
              </a:rPr>
              <a:t> performance and energy consumption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386BF09-9D46-E556-29E6-1750E699BA56}"/>
              </a:ext>
            </a:extLst>
          </p:cNvPr>
          <p:cNvSpPr/>
          <p:nvPr/>
        </p:nvSpPr>
        <p:spPr bwMode="auto">
          <a:xfrm>
            <a:off x="13472" y="2082728"/>
            <a:ext cx="12192000" cy="143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>
                <a:ea typeface="Cambria"/>
                <a:cs typeface="Tahoma"/>
              </a:rPr>
              <a:t>Key Mechanism: </a:t>
            </a:r>
            <a:r>
              <a:rPr lang="en-GB" sz="2200" b="1" dirty="0">
                <a:solidFill>
                  <a:srgbClr val="002060"/>
                </a:solidFill>
              </a:rPr>
              <a:t>BreakHammer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2060"/>
                </a:solidFill>
              </a:rPr>
              <a:t>Observes </a:t>
            </a:r>
            <a:r>
              <a:rPr lang="en-GB" sz="2200" dirty="0"/>
              <a:t>triggered </a:t>
            </a:r>
            <a:r>
              <a:rPr lang="en-GB" sz="2200" dirty="0" err="1"/>
              <a:t>RowHammer</a:t>
            </a:r>
            <a:r>
              <a:rPr lang="en-GB" sz="2200" dirty="0"/>
              <a:t>-preventive actions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Identifies threads that trigger </a:t>
            </a:r>
            <a:r>
              <a:rPr lang="en-GB" sz="2200" b="1" dirty="0">
                <a:solidFill>
                  <a:srgbClr val="002060"/>
                </a:solidFill>
              </a:rPr>
              <a:t>many preventive actions (i.e., suspect threads)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2060"/>
                </a:solidFill>
              </a:rPr>
              <a:t>Reduces the memory bandwidth usage</a:t>
            </a:r>
            <a:r>
              <a:rPr lang="en-GB" sz="2200" dirty="0">
                <a:solidFill>
                  <a:srgbClr val="002060"/>
                </a:solidFill>
              </a:rPr>
              <a:t> </a:t>
            </a:r>
            <a:r>
              <a:rPr lang="en-GB" sz="2200" dirty="0"/>
              <a:t>of the suspect threads</a:t>
            </a:r>
            <a:endParaRPr lang="en-US" sz="2200" dirty="0">
              <a:ea typeface="Cambri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495A3-C21C-1E8B-57D5-A4B2225F9663}"/>
              </a:ext>
            </a:extLst>
          </p:cNvPr>
          <p:cNvSpPr txBox="1"/>
          <p:nvPr/>
        </p:nvSpPr>
        <p:spPr>
          <a:xfrm>
            <a:off x="3368842" y="6469465"/>
            <a:ext cx="5454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sp>
        <p:nvSpPr>
          <p:cNvPr id="3" name="Dikdörtgen 8">
            <a:extLst>
              <a:ext uri="{FF2B5EF4-FFF2-40B4-BE49-F238E27FC236}">
                <a16:creationId xmlns:a16="http://schemas.microsoft.com/office/drawing/2014/main" id="{41D03C38-6BBD-5CCE-8841-4C73BFDD30DE}"/>
              </a:ext>
            </a:extLst>
          </p:cNvPr>
          <p:cNvSpPr/>
          <p:nvPr/>
        </p:nvSpPr>
        <p:spPr bwMode="auto">
          <a:xfrm>
            <a:off x="13472" y="734805"/>
            <a:ext cx="12192000" cy="9267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>
                <a:ea typeface="Cambria" panose="02040503050406030204" pitchFamily="18" charset="0"/>
                <a:cs typeface="Tahoma"/>
              </a:rPr>
              <a:t>Key Exploit: </a:t>
            </a:r>
            <a:r>
              <a:rPr lang="en-US" sz="2200" dirty="0">
                <a:ea typeface="Cambria" panose="02040503050406030204" pitchFamily="18" charset="0"/>
                <a:cs typeface="Tahoma"/>
              </a:rPr>
              <a:t>Mount a </a:t>
            </a:r>
            <a:r>
              <a:rPr lang="en-US" sz="2200" b="1" dirty="0">
                <a:solidFill>
                  <a:srgbClr val="7030A0"/>
                </a:solidFill>
                <a:ea typeface="Cambria" panose="02040503050406030204" pitchFamily="18" charset="0"/>
                <a:cs typeface="Tahoma"/>
              </a:rPr>
              <a:t>memory performance attack</a:t>
            </a:r>
            <a:r>
              <a:rPr lang="en-US" sz="2200" b="1" dirty="0">
                <a:ea typeface="Cambria" panose="02040503050406030204" pitchFamily="18" charset="0"/>
                <a:cs typeface="Tahoma"/>
              </a:rPr>
              <a:t> </a:t>
            </a:r>
            <a:r>
              <a:rPr lang="en-US" sz="2200" dirty="0">
                <a:ea typeface="Cambria" panose="02040503050406030204" pitchFamily="18" charset="0"/>
                <a:cs typeface="Tahoma"/>
              </a:rPr>
              <a:t>by triggering RowHammer-preventive actions </a:t>
            </a:r>
            <a:br>
              <a:rPr lang="en-US" sz="2200" dirty="0">
                <a:ea typeface="Cambria" panose="02040503050406030204" pitchFamily="18" charset="0"/>
                <a:cs typeface="Tahoma"/>
              </a:rPr>
            </a:br>
            <a:r>
              <a:rPr lang="en-US" sz="2200" dirty="0">
                <a:ea typeface="Cambria" panose="02040503050406030204" pitchFamily="18" charset="0"/>
                <a:cs typeface="Tahoma"/>
              </a:rPr>
              <a:t>to </a:t>
            </a:r>
            <a:r>
              <a:rPr lang="en-US" sz="2200" b="1" dirty="0">
                <a:solidFill>
                  <a:srgbClr val="7030A0"/>
                </a:solidFill>
                <a:ea typeface="Cambria" panose="02040503050406030204" pitchFamily="18" charset="0"/>
                <a:cs typeface="Tahoma"/>
              </a:rPr>
              <a:t>block memory accesses</a:t>
            </a:r>
            <a:r>
              <a:rPr lang="en-US" sz="2200" b="1" dirty="0">
                <a:ea typeface="Cambria" panose="02040503050406030204" pitchFamily="18" charset="0"/>
                <a:cs typeface="Tahoma"/>
              </a:rPr>
              <a:t> </a:t>
            </a:r>
            <a:r>
              <a:rPr lang="en-US" sz="2200" dirty="0">
                <a:ea typeface="Cambria" panose="02040503050406030204" pitchFamily="18" charset="0"/>
                <a:cs typeface="Tahoma"/>
              </a:rPr>
              <a:t>for long periods of time</a:t>
            </a:r>
            <a:endParaRPr lang="tr-TR" sz="2200" dirty="0">
              <a:solidFill>
                <a:schemeClr val="accent2">
                  <a:lumMod val="75000"/>
                </a:schemeClr>
              </a:solidFill>
              <a:ea typeface="Cambria" panose="02040503050406030204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611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CD12-8474-BACF-E7B6-9ACD24F53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3116EA-5CFB-BDF3-959C-AD994B5A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 Source and Artifact Evaluated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4A0F72-EB2B-1758-8996-89D3E8D4B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709CF-9C0C-A244-0AD7-BE772251C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06"/>
          <a:stretch/>
        </p:blipFill>
        <p:spPr>
          <a:xfrm>
            <a:off x="1524000" y="1643690"/>
            <a:ext cx="9134167" cy="40251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E0CE00-430D-A3A8-77AC-30B734200C6D}"/>
              </a:ext>
            </a:extLst>
          </p:cNvPr>
          <p:cNvGrpSpPr/>
          <p:nvPr/>
        </p:nvGrpSpPr>
        <p:grpSpPr>
          <a:xfrm>
            <a:off x="8739558" y="780613"/>
            <a:ext cx="3393425" cy="817269"/>
            <a:chOff x="2368548" y="929177"/>
            <a:chExt cx="4406904" cy="1061354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A85498BC-0822-583F-8B4D-9E73FF251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548" y="929177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4B46B917-80B9-1D75-0728-62ACC5FCF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848" y="929177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BAEB309-F2B8-3ACE-80C5-655839B2A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148" y="929177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1D1D96E-0129-C7BD-D578-E36D2C678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448" y="929177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2B39FF7-102A-67AD-3FF8-9564BFABDFB3}"/>
              </a:ext>
            </a:extLst>
          </p:cNvPr>
          <p:cNvSpPr txBox="1"/>
          <p:nvPr/>
        </p:nvSpPr>
        <p:spPr>
          <a:xfrm>
            <a:off x="3363926" y="5745860"/>
            <a:ext cx="5454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https://github.com/CMU-SAFARI/BreakHammer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12" name="Picture 11" descr="A qr code with a cat">
            <a:extLst>
              <a:ext uri="{FF2B5EF4-FFF2-40B4-BE49-F238E27FC236}">
                <a16:creationId xmlns:a16="http://schemas.microsoft.com/office/drawing/2014/main" id="{2F8407D7-2B5E-8520-37D2-46E3993C26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1" y="837340"/>
            <a:ext cx="1057102" cy="10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1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4559F-D6E1-AF39-F4BF-10D356F11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DCDEA6E8-BDE9-41D4-B581-D560DAF2C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 anchor="b">
            <a:noAutofit/>
          </a:bodyPr>
          <a:lstStyle/>
          <a:p>
            <a:b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BreakHammer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Enhancing RowHammer Mitigations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by Carefully Throttling Suspect Threads</a:t>
            </a:r>
            <a:endParaRPr lang="en-US" sz="4000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935FC70-E26A-DC0D-22D1-E3AEBAE3B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tr-TR" sz="2000" dirty="0">
                <a:latin typeface="+mj-lt"/>
                <a:ea typeface="Tahoma"/>
                <a:cs typeface="Arial"/>
              </a:rPr>
              <a:t>Oğuzhan Canpolat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A. Giray Yağlıkçı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 err="1">
                <a:latin typeface="+mj-lt"/>
                <a:ea typeface="Tahoma"/>
                <a:cs typeface="Arial"/>
              </a:rPr>
              <a:t>Ataberk</a:t>
            </a:r>
            <a:r>
              <a:rPr lang="tr-TR" sz="2000" b="1" dirty="0">
                <a:latin typeface="+mj-lt"/>
                <a:ea typeface="Tahoma"/>
                <a:cs typeface="Arial"/>
              </a:rPr>
              <a:t> </a:t>
            </a:r>
            <a:r>
              <a:rPr lang="tr-TR" sz="2000" dirty="0">
                <a:latin typeface="+mj-lt"/>
                <a:ea typeface="Tahoma"/>
                <a:cs typeface="Arial"/>
              </a:rPr>
              <a:t>Olgun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İsmail E. Yüksel</a:t>
            </a:r>
            <a:endParaRPr lang="en-US" sz="2000" dirty="0">
              <a:latin typeface="+mj-lt"/>
              <a:ea typeface="Tahoma"/>
              <a:cs typeface="Arial"/>
            </a:endParaRPr>
          </a:p>
          <a:p>
            <a:r>
              <a:rPr lang="tr-TR" sz="2000" dirty="0">
                <a:latin typeface="+mj-lt"/>
                <a:ea typeface="Tahoma"/>
                <a:cs typeface="Arial"/>
              </a:rPr>
              <a:t>Yahya C. Tuğrul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Konstantinos </a:t>
            </a:r>
            <a:r>
              <a:rPr lang="tr-TR" sz="2000" dirty="0" err="1">
                <a:latin typeface="+mj-lt"/>
                <a:ea typeface="Tahoma"/>
                <a:cs typeface="Arial"/>
              </a:rPr>
              <a:t>Kanellopoulos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Oğuz Ergin</a:t>
            </a:r>
            <a:r>
              <a:rPr lang="en-US" sz="2000" dirty="0">
                <a:latin typeface="+mj-lt"/>
                <a:ea typeface="Tahoma"/>
                <a:cs typeface="Arial"/>
              </a:rPr>
              <a:t>    </a:t>
            </a:r>
            <a:r>
              <a:rPr lang="tr-TR" sz="2000" dirty="0">
                <a:latin typeface="+mj-lt"/>
                <a:ea typeface="Tahoma"/>
                <a:cs typeface="Arial"/>
              </a:rPr>
              <a:t>Onur Mutlu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4AE853CF-E64A-F032-6BFC-D53089F5C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19" y="4385727"/>
            <a:ext cx="957320" cy="18417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BA8BCCD-1E49-6F96-045B-5D92E28D0C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1238854" y="4377230"/>
            <a:ext cx="1119872" cy="1926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CC5633-304D-B5D7-F664-0E6828470367}"/>
              </a:ext>
            </a:extLst>
          </p:cNvPr>
          <p:cNvGrpSpPr/>
          <p:nvPr/>
        </p:nvGrpSpPr>
        <p:grpSpPr>
          <a:xfrm>
            <a:off x="0" y="835119"/>
            <a:ext cx="2861470" cy="689152"/>
            <a:chOff x="4641649" y="84578"/>
            <a:chExt cx="4406904" cy="1061354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AA6AAA8E-6F32-72D4-BF24-5D60D484F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6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F01E3B-FF46-C469-62EE-EDEABCFC3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0688CC74-4E58-3DBA-6D1E-57D4ADB9B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2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2752B1E6-51C0-1C5F-FCFF-084E8B360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49" y="84578"/>
              <a:ext cx="1067004" cy="106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82B407EC-3EC8-D90B-0F73-A91ACAD00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2532641" y="4360590"/>
            <a:ext cx="1178781" cy="2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E37EA-BFA8-2E4C-0E09-8B3A840A6114}"/>
              </a:ext>
            </a:extLst>
          </p:cNvPr>
          <p:cNvSpPr txBox="1"/>
          <p:nvPr/>
        </p:nvSpPr>
        <p:spPr>
          <a:xfrm>
            <a:off x="0" y="4941329"/>
            <a:ext cx="121920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Venue		: MICRO 2024</a:t>
            </a:r>
          </a:p>
          <a:p>
            <a:r>
              <a:rPr lang="en-US" sz="2400" i="1" dirty="0"/>
              <a:t>Presenter	: A. Giray Yaglikci</a:t>
            </a:r>
          </a:p>
          <a:p>
            <a:r>
              <a:rPr lang="en-US" sz="2400" i="1" dirty="0"/>
              <a:t>Date		: 27 April 2026</a:t>
            </a:r>
          </a:p>
        </p:txBody>
      </p:sp>
    </p:spTree>
    <p:extLst>
      <p:ext uri="{BB962C8B-B14F-4D97-AF65-F5344CB8AC3E}">
        <p14:creationId xmlns:p14="http://schemas.microsoft.com/office/powerpoint/2010/main" val="38814477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9FDB-A07A-F66F-2AD4-5DB2227E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EB3B-D8BD-8D8B-B72D-F3BE00D71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paper tackles an important problem: </a:t>
            </a:r>
            <a:br>
              <a:rPr lang="en-US" dirty="0"/>
            </a:br>
            <a:r>
              <a:rPr lang="en-US" dirty="0"/>
              <a:t>Performance and energy overheads of RowHammer mitigation mechanisms </a:t>
            </a:r>
          </a:p>
          <a:p>
            <a:r>
              <a:rPr lang="en-US" dirty="0" err="1"/>
              <a:t>BreakHammer</a:t>
            </a:r>
            <a:r>
              <a:rPr lang="en-US" dirty="0"/>
              <a:t> is a lightweight and effective mechanism</a:t>
            </a:r>
          </a:p>
          <a:p>
            <a:r>
              <a:rPr lang="en-US" dirty="0" err="1"/>
              <a:t>BreakHammer</a:t>
            </a:r>
            <a:r>
              <a:rPr lang="en-US" dirty="0"/>
              <a:t> can be integrated with many existing RowHammer mitigations</a:t>
            </a:r>
          </a:p>
          <a:p>
            <a:r>
              <a:rPr lang="en-US" dirty="0"/>
              <a:t>The authors already explain and open source integration with 8 mitigations</a:t>
            </a:r>
          </a:p>
          <a:p>
            <a:r>
              <a:rPr lang="en-US" dirty="0"/>
              <a:t>Evaluation shows that </a:t>
            </a:r>
            <a:r>
              <a:rPr lang="en-US" dirty="0" err="1"/>
              <a:t>BreakHammer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alleviates the negative impact of a RowHammer attack on system performance and energy consumption</a:t>
            </a:r>
          </a:p>
          <a:p>
            <a:pPr lvl="1"/>
            <a:r>
              <a:rPr lang="en-US" dirty="0"/>
              <a:t>does not slowdown benign workloads</a:t>
            </a:r>
          </a:p>
          <a:p>
            <a:r>
              <a:rPr lang="en-US" dirty="0" err="1"/>
              <a:t>BreakHammer’s</a:t>
            </a:r>
            <a:r>
              <a:rPr lang="en-US" dirty="0"/>
              <a:t> implementation and evaluation scripts are </a:t>
            </a:r>
            <a:r>
              <a:rPr lang="en-US" dirty="0" err="1"/>
              <a:t>opensourced</a:t>
            </a:r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83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684B-AB96-7498-F4B3-ACD1CF390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CAF6-8127-005A-CC53-35E05378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CF4B-D08A-FF4C-F1D7-FD015AB1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memory performance attack is not demonstrated on a real system</a:t>
            </a:r>
          </a:p>
          <a:p>
            <a:r>
              <a:rPr lang="en-US" dirty="0" err="1"/>
              <a:t>BreakHammer</a:t>
            </a:r>
            <a:r>
              <a:rPr lang="en-US" dirty="0"/>
              <a:t> is a hardware-level mechanism</a:t>
            </a:r>
          </a:p>
          <a:p>
            <a:pPr lvl="1"/>
            <a:r>
              <a:rPr lang="en-US" dirty="0"/>
              <a:t>Does not have the context of software threads, processes, users, and address spaces</a:t>
            </a:r>
          </a:p>
          <a:p>
            <a:pPr lvl="1"/>
            <a:r>
              <a:rPr lang="en-US" dirty="0"/>
              <a:t>Cannot track an attacker across threads and processes </a:t>
            </a:r>
          </a:p>
          <a:p>
            <a:r>
              <a:rPr lang="en-US" dirty="0"/>
              <a:t>As a memory controller-based mechanism, </a:t>
            </a:r>
            <a:r>
              <a:rPr lang="en-US" dirty="0" err="1"/>
              <a:t>BreakHammer</a:t>
            </a:r>
            <a:r>
              <a:rPr lang="en-US" dirty="0"/>
              <a:t> cannot observe the internals of in-DRAM solutions</a:t>
            </a:r>
          </a:p>
          <a:p>
            <a:pPr lvl="1"/>
            <a:r>
              <a:rPr lang="en-US" dirty="0"/>
              <a:t>A thread’s score can increase if it performs a few activations to each of many rows</a:t>
            </a:r>
          </a:p>
          <a:p>
            <a:pPr lvl="1"/>
            <a:r>
              <a:rPr lang="en-US" dirty="0"/>
              <a:t>Processing in Memory (</a:t>
            </a:r>
            <a:r>
              <a:rPr lang="en-US" dirty="0" err="1"/>
              <a:t>PiM</a:t>
            </a:r>
            <a:r>
              <a:rPr lang="en-US" dirty="0"/>
              <a:t>) enables computation within DRAM chips </a:t>
            </a:r>
          </a:p>
          <a:p>
            <a:pPr lvl="2"/>
            <a:r>
              <a:rPr lang="en-US" dirty="0" err="1"/>
              <a:t>PiM</a:t>
            </a:r>
            <a:r>
              <a:rPr lang="en-US" dirty="0"/>
              <a:t> cores generate memory requests within DRAM chips (after </a:t>
            </a:r>
            <a:r>
              <a:rPr lang="en-US" dirty="0" err="1"/>
              <a:t>BreakHammer</a:t>
            </a:r>
            <a:r>
              <a:rPr lang="en-US" dirty="0"/>
              <a:t>) </a:t>
            </a:r>
          </a:p>
          <a:p>
            <a:pPr lvl="2"/>
            <a:r>
              <a:rPr lang="en-US" dirty="0" err="1"/>
              <a:t>BreakHammer</a:t>
            </a:r>
            <a:r>
              <a:rPr lang="en-US" dirty="0"/>
              <a:t> cannot identify RowHammer attacks performed from within </a:t>
            </a:r>
            <a:r>
              <a:rPr lang="en-US" dirty="0" err="1"/>
              <a:t>PiM</a:t>
            </a:r>
            <a:r>
              <a:rPr lang="en-US" dirty="0"/>
              <a:t> cores</a:t>
            </a:r>
          </a:p>
          <a:p>
            <a:r>
              <a:rPr lang="en-US" dirty="0"/>
              <a:t>Majority of the plots are bar plots, and they are not very easy to read </a:t>
            </a:r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8A40E4-D31E-6581-FA1E-B2593F34E4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189871"/>
            <a:ext cx="6019800" cy="454810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25F11-DC3A-D362-26C4-FDDBCAC54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455213"/>
            <a:ext cx="6019800" cy="4017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509D0-F87B-4144-AC15-12DCAE0D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Rat Hole Discussions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D5953-379F-4B4B-B39E-A3D8049CDAF1}"/>
              </a:ext>
            </a:extLst>
          </p:cNvPr>
          <p:cNvSpPr txBox="1"/>
          <p:nvPr/>
        </p:nvSpPr>
        <p:spPr>
          <a:xfrm>
            <a:off x="121024" y="5729505"/>
            <a:ext cx="439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Source: https://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www.cse.wustl.edu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/~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jain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iucee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/ftp/k_10adp.pdf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0BE49-8687-374F-2C51-B0F6CCDA802A}"/>
              </a:ext>
            </a:extLst>
          </p:cNvPr>
          <p:cNvSpPr txBox="1"/>
          <p:nvPr/>
        </p:nvSpPr>
        <p:spPr>
          <a:xfrm>
            <a:off x="6096000" y="5637173"/>
            <a:ext cx="590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Source: P.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Jarupunphol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“Using Buddhist Insights to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Analyse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the Cause of System Project Failures,” Ph.D. Thesis, 2013</a:t>
            </a:r>
          </a:p>
        </p:txBody>
      </p:sp>
    </p:spTree>
    <p:extLst>
      <p:ext uri="{BB962C8B-B14F-4D97-AF65-F5344CB8AC3E}">
        <p14:creationId xmlns:p14="http://schemas.microsoft.com/office/powerpoint/2010/main" val="24179084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CB065E5-B658-0F4B-472C-3B5DF3E46E13}"/>
              </a:ext>
            </a:extLst>
          </p:cNvPr>
          <p:cNvSpPr/>
          <p:nvPr/>
        </p:nvSpPr>
        <p:spPr>
          <a:xfrm>
            <a:off x="7421671" y="5005145"/>
            <a:ext cx="2229633" cy="1816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3908E4-58F7-15E5-BE05-D7ABD14ABAE9}"/>
              </a:ext>
            </a:extLst>
          </p:cNvPr>
          <p:cNvSpPr/>
          <p:nvPr/>
        </p:nvSpPr>
        <p:spPr>
          <a:xfrm>
            <a:off x="7945678" y="3861916"/>
            <a:ext cx="966590" cy="1816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BF854B-E150-9FC0-8204-8A1942C24099}"/>
              </a:ext>
            </a:extLst>
          </p:cNvPr>
          <p:cNvSpPr/>
          <p:nvPr/>
        </p:nvSpPr>
        <p:spPr>
          <a:xfrm>
            <a:off x="7421671" y="4622104"/>
            <a:ext cx="4088704" cy="3969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3E28-ABA2-7251-EACD-3E7B9B99D2A1}"/>
              </a:ext>
            </a:extLst>
          </p:cNvPr>
          <p:cNvSpPr/>
          <p:nvPr/>
        </p:nvSpPr>
        <p:spPr>
          <a:xfrm>
            <a:off x="8010395" y="4440477"/>
            <a:ext cx="3156558" cy="1816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104C50-4536-B0D0-DC87-CF8F6057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work has strengths and weaknesses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3EB73-EF5E-90D5-681A-53EBB715C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/>
              <a:t>Papers are filtered into our class as they have merit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They should already emphasize their strengths: start with their major contributions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There is always room for improvement, so there are weaknesses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Some papers acknowledge some of their weaknesses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Many weaknesses are not obvious, but you have a brain and many others’ brains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Check the arguments in papers that improve the paper you present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C00000"/>
                </a:solidFill>
              </a:rPr>
              <a:t>Important!</a:t>
            </a:r>
            <a:r>
              <a:rPr lang="en-US" sz="2400" dirty="0"/>
              <a:t> You should be skeptical about those claims too. </a:t>
            </a:r>
            <a:r>
              <a:rPr lang="en-US" sz="2400" dirty="0">
                <a:solidFill>
                  <a:srgbClr val="C00000"/>
                </a:solidFill>
              </a:rPr>
              <a:t>Practice caution!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220DAD-9943-1783-376D-A2C32DA6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329" b="73702"/>
          <a:stretch>
            <a:fillRect/>
          </a:stretch>
        </p:blipFill>
        <p:spPr>
          <a:xfrm>
            <a:off x="337159" y="3859708"/>
            <a:ext cx="6658626" cy="712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908CF-189D-7906-919D-53698548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30" t="27609"/>
          <a:stretch>
            <a:fillRect/>
          </a:stretch>
        </p:blipFill>
        <p:spPr>
          <a:xfrm>
            <a:off x="337159" y="4470712"/>
            <a:ext cx="6658627" cy="196072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4DCD4A0-9962-DB1F-CC6D-B253882350FD}"/>
              </a:ext>
            </a:extLst>
          </p:cNvPr>
          <p:cNvSpPr/>
          <p:nvPr/>
        </p:nvSpPr>
        <p:spPr>
          <a:xfrm>
            <a:off x="1647173" y="6141984"/>
            <a:ext cx="977030" cy="302657"/>
          </a:xfrm>
          <a:prstGeom prst="roundRect">
            <a:avLst>
              <a:gd name="adj" fmla="val 43568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39E8D2-F97A-60EC-AAFB-CD2B75AD5F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1671" y="3842129"/>
            <a:ext cx="4088704" cy="21344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87456B-8FB2-B63D-3F15-3AE97FB069D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624203" y="6293313"/>
            <a:ext cx="447805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DD217F-7E01-BCFC-28FF-A68FB6D9A008}"/>
              </a:ext>
            </a:extLst>
          </p:cNvPr>
          <p:cNvSpPr txBox="1"/>
          <p:nvPr/>
        </p:nvSpPr>
        <p:spPr>
          <a:xfrm>
            <a:off x="7380962" y="5923980"/>
            <a:ext cx="4368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Jeonghyun</a:t>
            </a:r>
            <a:r>
              <a:rPr lang="en-US" sz="1400" i="1" dirty="0"/>
              <a:t> Woo and Prashant J. Nair, "Dapper: A Performance-Attack-Resilient Tracker for RowHammer Defense," in HPCA, 2025.</a:t>
            </a:r>
          </a:p>
        </p:txBody>
      </p:sp>
    </p:spTree>
    <p:extLst>
      <p:ext uri="{BB962C8B-B14F-4D97-AF65-F5344CB8AC3E}">
        <p14:creationId xmlns:p14="http://schemas.microsoft.com/office/powerpoint/2010/main" val="4099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7" grpId="0" animBg="1"/>
      <p:bldP spid="16" grpId="0" animBg="1"/>
      <p:bldP spid="6" grpId="0" uiExpand="1" build="p"/>
      <p:bldP spid="10" grpId="0" animBg="1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8313-8EC5-479F-3696-984ACBDB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8A62-1226-3111-39E2-87F5AA269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bad discussion point examples for this paper: </a:t>
            </a:r>
          </a:p>
          <a:p>
            <a:pPr lvl="1"/>
            <a:r>
              <a:rPr lang="en-US" dirty="0"/>
              <a:t>RowHammer is a problem for DRAM. What about other memory technologies?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This is a discussion way out of this paper’s scope</a:t>
            </a:r>
          </a:p>
          <a:p>
            <a:pPr lvl="1"/>
            <a:r>
              <a:rPr lang="en-US" dirty="0">
                <a:sym typeface="Wingdings" pitchFamily="2" charset="2"/>
              </a:rPr>
              <a:t>What are the mitigation mechanisms integrated with </a:t>
            </a:r>
            <a:r>
              <a:rPr lang="en-US" dirty="0" err="1">
                <a:sym typeface="Wingdings" pitchFamily="2" charset="2"/>
              </a:rPr>
              <a:t>BreakHammer</a:t>
            </a:r>
            <a:r>
              <a:rPr lang="en-US" dirty="0">
                <a:sym typeface="Wingdings" pitchFamily="2" charset="2"/>
              </a:rPr>
              <a:t>?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 Discussion is not a quiz for the audience, the goal is to brainstorm </a:t>
            </a:r>
          </a:p>
          <a:p>
            <a:pPr lvl="1"/>
            <a:r>
              <a:rPr lang="en-US" dirty="0">
                <a:sym typeface="Wingdings" pitchFamily="2" charset="2"/>
              </a:rPr>
              <a:t>RowHammer mitigation mechanisms incur higher performance overheads with increasing DRAM density. Should we stop scaling DRAM density?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 Too philosophical and arguably backwards looking</a:t>
            </a:r>
            <a:endParaRPr lang="en-US" dirty="0"/>
          </a:p>
          <a:p>
            <a:r>
              <a:rPr lang="en-US" dirty="0"/>
              <a:t>Weaknesses are your friends to find good discussion points</a:t>
            </a:r>
          </a:p>
          <a:p>
            <a:r>
              <a:rPr lang="en-US" dirty="0"/>
              <a:t>Find fundamental weaknesses </a:t>
            </a:r>
          </a:p>
          <a:p>
            <a:r>
              <a:rPr lang="en-US" dirty="0"/>
              <a:t>Ask: Can we do better? </a:t>
            </a:r>
          </a:p>
          <a:p>
            <a:r>
              <a:rPr lang="en-US" dirty="0"/>
              <a:t>Discuss how to do better </a:t>
            </a:r>
          </a:p>
        </p:txBody>
      </p:sp>
    </p:spTree>
    <p:extLst>
      <p:ext uri="{BB962C8B-B14F-4D97-AF65-F5344CB8AC3E}">
        <p14:creationId xmlns:p14="http://schemas.microsoft.com/office/powerpoint/2010/main" val="29743040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273B-EE5B-4765-EDE9-2E3238AF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9630E-B933-EA3E-4D00-BD214D03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Example weakness: </a:t>
            </a:r>
            <a:br>
              <a:rPr lang="en-US" dirty="0">
                <a:sym typeface="Wingdings" pitchFamily="2" charset="2"/>
              </a:rPr>
            </a:br>
            <a:r>
              <a:rPr lang="en-US" i="1" dirty="0">
                <a:sym typeface="Wingdings" pitchFamily="2" charset="2"/>
              </a:rPr>
              <a:t>“Memory performance attacks are not demonstrated on a real system.”</a:t>
            </a:r>
          </a:p>
          <a:p>
            <a:r>
              <a:rPr lang="en-US" dirty="0">
                <a:sym typeface="Wingdings" pitchFamily="2" charset="2"/>
              </a:rPr>
              <a:t>Discussion point: Should we do that? </a:t>
            </a:r>
          </a:p>
          <a:p>
            <a:pPr lvl="1"/>
            <a:r>
              <a:rPr lang="en-US" dirty="0">
                <a:sym typeface="Wingdings" pitchFamily="2" charset="2"/>
              </a:rPr>
              <a:t>A good starting point, but needs more work </a:t>
            </a:r>
          </a:p>
          <a:p>
            <a:pPr lvl="1"/>
            <a:r>
              <a:rPr lang="en-US" dirty="0">
                <a:sym typeface="Wingdings" pitchFamily="2" charset="2"/>
              </a:rPr>
              <a:t>What is the benefit of demonstrating them? What research problem does it solve? </a:t>
            </a:r>
          </a:p>
          <a:p>
            <a:pPr lvl="1"/>
            <a:r>
              <a:rPr lang="en-US" dirty="0">
                <a:sym typeface="Wingdings" pitchFamily="2" charset="2"/>
              </a:rPr>
              <a:t>Any papers solving that problem? What is missing? </a:t>
            </a:r>
          </a:p>
          <a:p>
            <a:pPr lvl="1"/>
            <a:r>
              <a:rPr lang="en-US" dirty="0">
                <a:sym typeface="Wingdings" pitchFamily="2" charset="2"/>
              </a:rPr>
              <a:t>What is your solution? </a:t>
            </a:r>
          </a:p>
          <a:p>
            <a:pPr lvl="2"/>
            <a:r>
              <a:rPr lang="en-US" dirty="0">
                <a:sym typeface="Wingdings" pitchFamily="2" charset="2"/>
              </a:rPr>
              <a:t>any hypothesis? </a:t>
            </a:r>
          </a:p>
          <a:p>
            <a:pPr lvl="2"/>
            <a:r>
              <a:rPr lang="en-US" dirty="0">
                <a:sym typeface="Wingdings" pitchFamily="2" charset="2"/>
              </a:rPr>
              <a:t>key insights, observations, and ideas? </a:t>
            </a:r>
          </a:p>
          <a:p>
            <a:pPr lvl="2"/>
            <a:r>
              <a:rPr lang="en-US" dirty="0">
                <a:sym typeface="Wingdings" pitchFamily="2" charset="2"/>
              </a:rPr>
              <a:t>expected results? </a:t>
            </a:r>
          </a:p>
          <a:p>
            <a:pPr lvl="2"/>
            <a:r>
              <a:rPr lang="en-US" dirty="0">
                <a:sym typeface="Wingdings" pitchFamily="2" charset="2"/>
              </a:rPr>
              <a:t>What are some practical challenges? </a:t>
            </a:r>
          </a:p>
          <a:p>
            <a:pPr lvl="3"/>
            <a:r>
              <a:rPr lang="en-US" dirty="0">
                <a:sym typeface="Wingdings" pitchFamily="2" charset="2"/>
              </a:rPr>
              <a:t>What do we need to reverse engineer? </a:t>
            </a:r>
          </a:p>
          <a:p>
            <a:pPr lvl="3"/>
            <a:r>
              <a:rPr lang="en-US" dirty="0">
                <a:sym typeface="Wingdings" pitchFamily="2" charset="2"/>
              </a:rPr>
              <a:t>Do we have real systems that implement studied or other RowHammer mitigations? </a:t>
            </a:r>
          </a:p>
          <a:p>
            <a:r>
              <a:rPr lang="en-US" dirty="0">
                <a:sym typeface="Wingdings" pitchFamily="2" charset="2"/>
              </a:rPr>
              <a:t>Leading a discussion is more than throwing open-ended questions</a:t>
            </a:r>
          </a:p>
          <a:p>
            <a:r>
              <a:rPr lang="en-US" dirty="0">
                <a:sym typeface="Wingdings" pitchFamily="2" charset="2"/>
              </a:rPr>
              <a:t>Be constructive: how can we advance the state-of-the-art?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1FC3-55ED-4107-51D0-F75BEEBC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5A87-D1BC-7E95-E5CA-785801FF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Example Weakness: “</a:t>
            </a:r>
            <a:r>
              <a:rPr lang="en-US" i="1" dirty="0" err="1"/>
              <a:t>BreakHammer</a:t>
            </a:r>
            <a:r>
              <a:rPr lang="en-US" i="1" dirty="0"/>
              <a:t> cannot track an attacker across threads and processes.” </a:t>
            </a:r>
          </a:p>
          <a:p>
            <a:r>
              <a:rPr lang="en-US" dirty="0"/>
              <a:t>Is this a problem? Yes. You can bypass </a:t>
            </a:r>
            <a:r>
              <a:rPr lang="en-US" dirty="0" err="1"/>
              <a:t>BreakHammer</a:t>
            </a:r>
            <a:r>
              <a:rPr lang="en-US" dirty="0"/>
              <a:t> via multithreading. Still no bitflips, but you can block memory</a:t>
            </a:r>
          </a:p>
          <a:p>
            <a:pPr lvl="1"/>
            <a:r>
              <a:rPr lang="en-US" dirty="0"/>
              <a:t>Each thread activates a row a few times </a:t>
            </a:r>
          </a:p>
          <a:p>
            <a:pPr lvl="1"/>
            <a:r>
              <a:rPr lang="en-US" dirty="0"/>
              <a:t>Cumulative activation count across threads triggers RowHammer mitigations</a:t>
            </a:r>
          </a:p>
          <a:p>
            <a:pPr lvl="1"/>
            <a:r>
              <a:rPr lang="en-US" dirty="0"/>
              <a:t>RowHammer mitigations cause performance degradation and increase energy consumption</a:t>
            </a:r>
          </a:p>
          <a:p>
            <a:pPr lvl="1"/>
            <a:r>
              <a:rPr lang="en-US" dirty="0"/>
              <a:t>Practically: </a:t>
            </a:r>
            <a:r>
              <a:rPr lang="en-US" dirty="0" err="1"/>
              <a:t>BreakHammer</a:t>
            </a:r>
            <a:r>
              <a:rPr lang="en-US" dirty="0"/>
              <a:t> becomes useless</a:t>
            </a:r>
          </a:p>
          <a:p>
            <a:r>
              <a:rPr lang="en-US" dirty="0"/>
              <a:t>Goal: Enable tracking RowHammer-based memory performance attacks across threads </a:t>
            </a:r>
          </a:p>
          <a:p>
            <a:r>
              <a:rPr lang="en-US" dirty="0"/>
              <a:t>Key idea: Hardware-OS cooperation</a:t>
            </a:r>
          </a:p>
          <a:p>
            <a:pPr lvl="1"/>
            <a:r>
              <a:rPr lang="en-US" dirty="0" err="1"/>
              <a:t>BreakHammer</a:t>
            </a:r>
            <a:r>
              <a:rPr lang="en-US" dirty="0"/>
              <a:t> collects scores at the hardware thread level </a:t>
            </a:r>
          </a:p>
          <a:p>
            <a:pPr lvl="1"/>
            <a:r>
              <a:rPr lang="en-US" dirty="0"/>
              <a:t>OS sums up the scores of a process or user an identifies process- and user-level behavioral patterns</a:t>
            </a:r>
          </a:p>
          <a:p>
            <a:pPr lvl="1"/>
            <a:r>
              <a:rPr lang="en-US" dirty="0"/>
              <a:t>OS performs throttling: </a:t>
            </a:r>
          </a:p>
          <a:p>
            <a:pPr lvl="2"/>
            <a:r>
              <a:rPr lang="en-US" dirty="0"/>
              <a:t>OS asks </a:t>
            </a:r>
            <a:r>
              <a:rPr lang="en-US" dirty="0" err="1"/>
              <a:t>BreakHammer</a:t>
            </a:r>
            <a:r>
              <a:rPr lang="en-US" dirty="0"/>
              <a:t> to throttle memory accesses of a hardware thread </a:t>
            </a:r>
          </a:p>
          <a:p>
            <a:pPr lvl="2"/>
            <a:r>
              <a:rPr lang="en-US" dirty="0"/>
              <a:t>OS deprioritizes suspicious users and processes in CPU scheduling</a:t>
            </a:r>
          </a:p>
          <a:p>
            <a:pPr lvl="2"/>
            <a:r>
              <a:rPr lang="en-US" dirty="0"/>
              <a:t>OS uses memory bandwidth allocation features of modern processors </a:t>
            </a:r>
          </a:p>
          <a:p>
            <a:r>
              <a:rPr lang="en-US" dirty="0"/>
              <a:t>Any similar works?</a:t>
            </a:r>
          </a:p>
          <a:p>
            <a:pPr lvl="1"/>
            <a:r>
              <a:rPr lang="en-US" dirty="0"/>
              <a:t>Fiedler et al., </a:t>
            </a:r>
            <a:r>
              <a:rPr lang="en-US" i="1" dirty="0"/>
              <a:t>“</a:t>
            </a:r>
            <a:r>
              <a:rPr lang="en-US" i="1" dirty="0">
                <a:hlinkClick r:id="rId2"/>
              </a:rPr>
              <a:t>Memory Band-Aid: A Principled RowHammer Defense-in-Depth,</a:t>
            </a:r>
            <a:r>
              <a:rPr lang="en-US" i="1" dirty="0"/>
              <a:t>”</a:t>
            </a:r>
            <a:r>
              <a:rPr lang="en-US" dirty="0"/>
              <a:t> in NDSS, 2026.</a:t>
            </a:r>
          </a:p>
          <a:p>
            <a:pPr lvl="1"/>
            <a:r>
              <a:rPr lang="en-US" dirty="0"/>
              <a:t>This is a software-only throttling-based RowHammer mitigation mechanism, aiming to prevent bitflips</a:t>
            </a:r>
          </a:p>
          <a:p>
            <a:pPr lvl="1"/>
            <a:r>
              <a:rPr lang="en-US" dirty="0"/>
              <a:t>As a software-level mechanism, it can incur very high performance overheads, opposite of what we want</a:t>
            </a:r>
          </a:p>
          <a:p>
            <a:r>
              <a:rPr lang="en-US" dirty="0"/>
              <a:t>Expected results: </a:t>
            </a:r>
          </a:p>
          <a:p>
            <a:pPr lvl="1"/>
            <a:r>
              <a:rPr lang="en-US" dirty="0"/>
              <a:t>Providing an end-to-end solution to RowHammer, where </a:t>
            </a:r>
          </a:p>
          <a:p>
            <a:pPr lvl="1"/>
            <a:r>
              <a:rPr lang="en-US" dirty="0"/>
              <a:t>bitflips are prevented within the DRAM chip </a:t>
            </a:r>
          </a:p>
          <a:p>
            <a:pPr lvl="1"/>
            <a:r>
              <a:rPr lang="en-US" dirty="0"/>
              <a:t>attackers are stopped at the OS level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1828800" y="1203588"/>
            <a:ext cx="2070875" cy="950976"/>
          </a:xfrm>
          <a:prstGeom prst="rect">
            <a:avLst/>
          </a:prstGeom>
        </p:spPr>
      </p:pic>
      <p:grpSp>
        <p:nvGrpSpPr>
          <p:cNvPr id="10" name="chip boundary"/>
          <p:cNvGrpSpPr/>
          <p:nvPr/>
        </p:nvGrpSpPr>
        <p:grpSpPr>
          <a:xfrm>
            <a:off x="1728935" y="1751572"/>
            <a:ext cx="2338801" cy="4028645"/>
            <a:chOff x="249594" y="1908858"/>
            <a:chExt cx="2338801" cy="4028645"/>
          </a:xfrm>
        </p:grpSpPr>
        <p:sp>
          <p:nvSpPr>
            <p:cNvPr id="207" name="Rounded Rectangle 206"/>
            <p:cNvSpPr/>
            <p:nvPr/>
          </p:nvSpPr>
          <p:spPr>
            <a:xfrm>
              <a:off x="249594" y="3032340"/>
              <a:ext cx="2338801" cy="2905163"/>
            </a:xfrm>
            <a:prstGeom prst="roundRect">
              <a:avLst>
                <a:gd name="adj" fmla="val 3605"/>
              </a:avLst>
            </a:prstGeom>
            <a:solidFill>
              <a:srgbClr val="EBE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0" name="Straight Arrow Connector 219"/>
            <p:cNvCxnSpPr>
              <a:cxnSpLocks/>
              <a:stCxn id="25" idx="2"/>
            </p:cNvCxnSpPr>
            <p:nvPr/>
          </p:nvCxnSpPr>
          <p:spPr>
            <a:xfrm>
              <a:off x="1029253" y="1908858"/>
              <a:ext cx="486240" cy="1087831"/>
            </a:xfrm>
            <a:prstGeom prst="straightConnector1">
              <a:avLst/>
            </a:prstGeom>
            <a:ln w="34925" cap="rnd">
              <a:solidFill>
                <a:schemeClr val="tx1">
                  <a:lumMod val="50000"/>
                  <a:lumOff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Organization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DCF39-AF0D-30D6-7A81-DA69254D9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hip_highlight"/>
          <p:cNvSpPr/>
          <p:nvPr/>
        </p:nvSpPr>
        <p:spPr>
          <a:xfrm>
            <a:off x="2357166" y="1356816"/>
            <a:ext cx="392174" cy="5520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9" name="bitlines"/>
          <p:cNvGrpSpPr/>
          <p:nvPr/>
        </p:nvGrpSpPr>
        <p:grpSpPr>
          <a:xfrm>
            <a:off x="6394417" y="2396040"/>
            <a:ext cx="2226118" cy="2601233"/>
            <a:chOff x="1227093" y="1405824"/>
            <a:chExt cx="2226118" cy="2601233"/>
          </a:xfrm>
        </p:grpSpPr>
        <p:cxnSp>
          <p:nvCxnSpPr>
            <p:cNvPr id="130" name="Straight Connector 129"/>
            <p:cNvCxnSpPr/>
            <p:nvPr/>
          </p:nvCxnSpPr>
          <p:spPr>
            <a:xfrm flipH="1">
              <a:off x="1227093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 flipH="1">
              <a:off x="1969132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 flipH="1">
              <a:off x="2711171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 flipH="1">
              <a:off x="3453210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2305028" y="1405824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i="1" kern="0" dirty="0">
                  <a:solidFill>
                    <a:prstClr val="black"/>
                  </a:solidFill>
                  <a:latin typeface="+mj-lt"/>
                </a:rPr>
                <a:t>Bitline</a:t>
              </a:r>
            </a:p>
          </p:txBody>
        </p:sp>
      </p:grpSp>
      <p:grpSp>
        <p:nvGrpSpPr>
          <p:cNvPr id="135" name="rowbuffer"/>
          <p:cNvGrpSpPr/>
          <p:nvPr/>
        </p:nvGrpSpPr>
        <p:grpSpPr>
          <a:xfrm>
            <a:off x="6211538" y="4801092"/>
            <a:ext cx="2647154" cy="1587600"/>
            <a:chOff x="1044214" y="3810877"/>
            <a:chExt cx="2647154" cy="1587600"/>
          </a:xfrm>
        </p:grpSpPr>
        <p:sp>
          <p:nvSpPr>
            <p:cNvPr id="136" name="Rounded Rectangle 135"/>
            <p:cNvSpPr/>
            <p:nvPr/>
          </p:nvSpPr>
          <p:spPr>
            <a:xfrm>
              <a:off x="1044214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+mj-lt"/>
                </a:rPr>
                <a:t>S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786253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+mj-lt"/>
                </a:rPr>
                <a:t>S</a:t>
              </a: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2528292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+mj-lt"/>
                </a:rPr>
                <a:t>S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270331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+mj-lt"/>
                </a:rPr>
                <a:t>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9974" y="4567480"/>
              <a:ext cx="22813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+mj-lt"/>
                </a:rPr>
                <a:t>Sense Amplifiers</a:t>
              </a:r>
            </a:p>
            <a:p>
              <a:pPr algn="ctr"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+mj-lt"/>
                </a:rPr>
                <a:t>(Row Buffer)</a:t>
              </a:r>
            </a:p>
          </p:txBody>
        </p:sp>
      </p:grpSp>
      <p:grpSp>
        <p:nvGrpSpPr>
          <p:cNvPr id="143" name="wordlines"/>
          <p:cNvGrpSpPr/>
          <p:nvPr/>
        </p:nvGrpSpPr>
        <p:grpSpPr>
          <a:xfrm>
            <a:off x="6027236" y="3170513"/>
            <a:ext cx="4149615" cy="1332810"/>
            <a:chOff x="859911" y="2180298"/>
            <a:chExt cx="4149615" cy="133281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859911" y="2180298"/>
              <a:ext cx="3018943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861334" y="262456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861335" y="306883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861335" y="3513108"/>
              <a:ext cx="3016102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9" name="TextBox 148"/>
            <p:cNvSpPr txBox="1"/>
            <p:nvPr/>
          </p:nvSpPr>
          <p:spPr>
            <a:xfrm>
              <a:off x="3834204" y="2370994"/>
              <a:ext cx="1175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i="1" kern="0" dirty="0">
                  <a:solidFill>
                    <a:prstClr val="black"/>
                  </a:solidFill>
                  <a:latin typeface="+mj-lt"/>
                </a:rPr>
                <a:t>Wordline</a:t>
              </a:r>
            </a:p>
          </p:txBody>
        </p:sp>
      </p:grpSp>
      <p:grpSp>
        <p:nvGrpSpPr>
          <p:cNvPr id="150" name="subarray cells"/>
          <p:cNvGrpSpPr/>
          <p:nvPr/>
        </p:nvGrpSpPr>
        <p:grpSpPr>
          <a:xfrm>
            <a:off x="6211539" y="2980005"/>
            <a:ext cx="2591877" cy="1698570"/>
            <a:chOff x="1044214" y="1989790"/>
            <a:chExt cx="2591877" cy="1698570"/>
          </a:xfrm>
        </p:grpSpPr>
        <p:sp>
          <p:nvSpPr>
            <p:cNvPr id="151" name="Oval 150"/>
            <p:cNvSpPr/>
            <p:nvPr/>
          </p:nvSpPr>
          <p:spPr>
            <a:xfrm>
              <a:off x="1044214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1044214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044214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1044214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786253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786253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1786253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786253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2528292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528292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528292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528292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270331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3270331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270331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270331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68" name="dram cell"/>
          <p:cNvGrpSpPr/>
          <p:nvPr/>
        </p:nvGrpSpPr>
        <p:grpSpPr>
          <a:xfrm>
            <a:off x="8371486" y="1136899"/>
            <a:ext cx="1868856" cy="2033614"/>
            <a:chOff x="243760" y="793549"/>
            <a:chExt cx="1868856" cy="2033614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302176" y="1130973"/>
              <a:ext cx="1004603" cy="1004603"/>
            </a:xfrm>
            <a:prstGeom prst="ellipse">
              <a:avLst/>
            </a:prstGeom>
            <a:solidFill>
              <a:schemeClr val="bg1">
                <a:lumMod val="95000"/>
                <a:alpha val="89000"/>
              </a:scheme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b="1" kern="0" dirty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38174" y="793549"/>
              <a:ext cx="1774442" cy="2033614"/>
              <a:chOff x="338174" y="793549"/>
              <a:chExt cx="1774442" cy="2033614"/>
            </a:xfrm>
          </p:grpSpPr>
          <p:sp>
            <p:nvSpPr>
              <p:cNvPr id="190" name="Subarray-text"/>
              <p:cNvSpPr txBox="1"/>
              <p:nvPr/>
            </p:nvSpPr>
            <p:spPr>
              <a:xfrm>
                <a:off x="338174" y="793549"/>
                <a:ext cx="1774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kern="0" dirty="0">
                    <a:solidFill>
                      <a:prstClr val="black"/>
                    </a:solidFill>
                    <a:latin typeface="+mj-lt"/>
                  </a:rPr>
                  <a:t>DRAM Cell</a:t>
                </a:r>
              </a:p>
            </p:txBody>
          </p:sp>
          <p:cxnSp>
            <p:nvCxnSpPr>
              <p:cNvPr id="191" name="Straight Arrow Connector 190"/>
              <p:cNvCxnSpPr/>
              <p:nvPr/>
            </p:nvCxnSpPr>
            <p:spPr>
              <a:xfrm flipH="1">
                <a:off x="487650" y="1984036"/>
                <a:ext cx="372261" cy="843127"/>
              </a:xfrm>
              <a:prstGeom prst="straightConnector1">
                <a:avLst/>
              </a:prstGeom>
              <a:ln w="19050" cap="flat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243760" y="1019779"/>
              <a:ext cx="1030837" cy="1047755"/>
              <a:chOff x="6794502" y="899797"/>
              <a:chExt cx="1663698" cy="1691003"/>
            </a:xfrm>
          </p:grpSpPr>
          <p:cxnSp>
            <p:nvCxnSpPr>
              <p:cNvPr id="172" name="Straight Arrow Connector 171"/>
              <p:cNvCxnSpPr/>
              <p:nvPr/>
            </p:nvCxnSpPr>
            <p:spPr>
              <a:xfrm flipH="1">
                <a:off x="6794502" y="1287153"/>
                <a:ext cx="1663698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/>
            </p:nvGrpSpPr>
            <p:grpSpPr>
              <a:xfrm>
                <a:off x="6988345" y="1301115"/>
                <a:ext cx="1241256" cy="1289685"/>
                <a:chOff x="3145581" y="1582420"/>
                <a:chExt cx="1482167" cy="1615192"/>
              </a:xfrm>
            </p:grpSpPr>
            <p:cxnSp>
              <p:nvCxnSpPr>
                <p:cNvPr id="175" name="Straight Arrow Connector 174"/>
                <p:cNvCxnSpPr/>
                <p:nvPr/>
              </p:nvCxnSpPr>
              <p:spPr>
                <a:xfrm>
                  <a:off x="4399148" y="2917386"/>
                  <a:ext cx="0" cy="28022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med"/>
                  <a:tailEnd type="triangl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/>
                <p:nvPr/>
              </p:nvCxnSpPr>
              <p:spPr>
                <a:xfrm flipH="1">
                  <a:off x="4170550" y="2802737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 flipV="1">
                  <a:off x="4399148" y="2802738"/>
                  <a:ext cx="0" cy="114648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/>
                <p:nvPr/>
              </p:nvCxnSpPr>
              <p:spPr>
                <a:xfrm flipV="1">
                  <a:off x="3689709" y="1737098"/>
                  <a:ext cx="0" cy="137012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3469196" y="1880461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H="1" flipV="1">
                  <a:off x="3908674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3469196" y="1978413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/>
                <p:nvPr/>
              </p:nvCxnSpPr>
              <p:spPr>
                <a:xfrm>
                  <a:off x="3908674" y="2207013"/>
                  <a:ext cx="170121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/>
                <p:nvPr/>
              </p:nvCxnSpPr>
              <p:spPr>
                <a:xfrm>
                  <a:off x="3299074" y="2207013"/>
                  <a:ext cx="170122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/>
                <p:nvPr/>
              </p:nvCxnSpPr>
              <p:spPr>
                <a:xfrm flipH="1" flipV="1">
                  <a:off x="3469195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>
                  <a:off x="3689709" y="1582420"/>
                  <a:ext cx="1" cy="176039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flipH="1" flipV="1">
                  <a:off x="3145581" y="2207013"/>
                  <a:ext cx="153494" cy="1293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 flipV="1">
                  <a:off x="4399148" y="2319211"/>
                  <a:ext cx="0" cy="133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/>
                <p:nvPr/>
              </p:nvCxnSpPr>
              <p:spPr>
                <a:xfrm flipH="1">
                  <a:off x="4170550" y="2452811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Elbow Connector 188"/>
                <p:cNvCxnSpPr/>
                <p:nvPr/>
              </p:nvCxnSpPr>
              <p:spPr>
                <a:xfrm rot="10800000">
                  <a:off x="3995269" y="2207015"/>
                  <a:ext cx="403880" cy="228599"/>
                </a:xfrm>
                <a:prstGeom prst="bentConnector3">
                  <a:avLst>
                    <a:gd name="adj1" fmla="val -825"/>
                  </a:avLst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Straight Arrow Connector 173"/>
              <p:cNvCxnSpPr/>
              <p:nvPr/>
            </p:nvCxnSpPr>
            <p:spPr>
              <a:xfrm flipV="1">
                <a:off x="6988659" y="899797"/>
                <a:ext cx="0" cy="1691003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DRAM array"/>
          <p:cNvGrpSpPr/>
          <p:nvPr/>
        </p:nvGrpSpPr>
        <p:grpSpPr>
          <a:xfrm>
            <a:off x="1991914" y="2995335"/>
            <a:ext cx="1764870" cy="2551252"/>
            <a:chOff x="2013360" y="3032805"/>
            <a:chExt cx="1764870" cy="2551252"/>
          </a:xfrm>
        </p:grpSpPr>
        <p:grpSp>
          <p:nvGrpSpPr>
            <p:cNvPr id="3" name="Group 2"/>
            <p:cNvGrpSpPr/>
            <p:nvPr/>
          </p:nvGrpSpPr>
          <p:grpSpPr>
            <a:xfrm>
              <a:off x="2013360" y="3968188"/>
              <a:ext cx="1764870" cy="1615869"/>
              <a:chOff x="1994891" y="3913443"/>
              <a:chExt cx="1764870" cy="1615869"/>
            </a:xfrm>
          </p:grpSpPr>
          <p:sp>
            <p:nvSpPr>
              <p:cNvPr id="194" name="bank3"/>
              <p:cNvSpPr/>
              <p:nvPr/>
            </p:nvSpPr>
            <p:spPr>
              <a:xfrm>
                <a:off x="2333410" y="3913443"/>
                <a:ext cx="1426351" cy="1256685"/>
              </a:xfrm>
              <a:prstGeom prst="roundRect">
                <a:avLst>
                  <a:gd name="adj" fmla="val 7485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95" name="bank2"/>
              <p:cNvSpPr/>
              <p:nvPr/>
            </p:nvSpPr>
            <p:spPr>
              <a:xfrm>
                <a:off x="2162063" y="4055071"/>
                <a:ext cx="1412965" cy="1269931"/>
              </a:xfrm>
              <a:prstGeom prst="roundRect">
                <a:avLst>
                  <a:gd name="adj" fmla="val 7485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196" name="bank"/>
              <p:cNvGrpSpPr/>
              <p:nvPr/>
            </p:nvGrpSpPr>
            <p:grpSpPr>
              <a:xfrm>
                <a:off x="1994891" y="4233664"/>
                <a:ext cx="1414818" cy="1295648"/>
                <a:chOff x="5076854" y="1142999"/>
                <a:chExt cx="3424330" cy="4898283"/>
              </a:xfrm>
            </p:grpSpPr>
            <p:sp>
              <p:nvSpPr>
                <p:cNvPr id="197" name="Rounded Rectangle 196"/>
                <p:cNvSpPr/>
                <p:nvPr/>
              </p:nvSpPr>
              <p:spPr>
                <a:xfrm>
                  <a:off x="5076854" y="1142999"/>
                  <a:ext cx="3379524" cy="4898283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5713334" y="2593447"/>
                  <a:ext cx="2787850" cy="1745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latin typeface="+mj-lt"/>
                    </a:rPr>
                    <a:t>Bank</a:t>
                  </a:r>
                  <a:endParaRPr lang="en-US" sz="2400" i="1" dirty="0">
                    <a:latin typeface="+mj-lt"/>
                  </a:endParaRPr>
                </a:p>
              </p:txBody>
            </p:sp>
          </p:grpSp>
        </p:grpSp>
        <p:sp>
          <p:nvSpPr>
            <p:cNvPr id="201" name="TextBox 200"/>
            <p:cNvSpPr txBox="1"/>
            <p:nvPr/>
          </p:nvSpPr>
          <p:spPr>
            <a:xfrm>
              <a:off x="2337825" y="3032805"/>
              <a:ext cx="10278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DRAM</a:t>
              </a:r>
              <a:br>
                <a:rPr lang="en-US" sz="2400" b="1" i="1" dirty="0">
                  <a:latin typeface="+mj-lt"/>
                </a:rPr>
              </a:br>
              <a:r>
                <a:rPr lang="en-US" sz="2400" b="1" i="1" dirty="0">
                  <a:latin typeface="+mj-lt"/>
                </a:rPr>
                <a:t>Array</a:t>
              </a:r>
            </a:p>
          </p:txBody>
        </p:sp>
      </p:grpSp>
      <p:grpSp>
        <p:nvGrpSpPr>
          <p:cNvPr id="9" name="wires_IO"/>
          <p:cNvGrpSpPr/>
          <p:nvPr/>
        </p:nvGrpSpPr>
        <p:grpSpPr>
          <a:xfrm>
            <a:off x="1958886" y="5728349"/>
            <a:ext cx="1853392" cy="772356"/>
            <a:chOff x="169081" y="5461737"/>
            <a:chExt cx="1853392" cy="772356"/>
          </a:xfrm>
        </p:grpSpPr>
        <p:cxnSp>
          <p:nvCxnSpPr>
            <p:cNvPr id="210" name="Straight Connector 209"/>
            <p:cNvCxnSpPr>
              <a:cxnSpLocks/>
            </p:cNvCxnSpPr>
            <p:nvPr/>
          </p:nvCxnSpPr>
          <p:spPr>
            <a:xfrm>
              <a:off x="1029253" y="5461737"/>
              <a:ext cx="0" cy="513425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169081" y="5864761"/>
              <a:ext cx="185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Off-Chip Channel</a:t>
              </a:r>
            </a:p>
          </p:txBody>
        </p:sp>
      </p:grpSp>
      <p:grpSp>
        <p:nvGrpSpPr>
          <p:cNvPr id="229" name="dash"/>
          <p:cNvGrpSpPr/>
          <p:nvPr/>
        </p:nvGrpSpPr>
        <p:grpSpPr>
          <a:xfrm rot="16439242">
            <a:off x="3668178" y="2822711"/>
            <a:ext cx="2707934" cy="2651573"/>
            <a:chOff x="4413274" y="602339"/>
            <a:chExt cx="2455890" cy="2585007"/>
          </a:xfrm>
        </p:grpSpPr>
        <p:cxnSp>
          <p:nvCxnSpPr>
            <p:cNvPr id="230" name="Straight Connector 229"/>
            <p:cNvCxnSpPr>
              <a:cxnSpLocks/>
            </p:cNvCxnSpPr>
            <p:nvPr/>
          </p:nvCxnSpPr>
          <p:spPr>
            <a:xfrm rot="5160758" flipV="1">
              <a:off x="5060521" y="1371091"/>
              <a:ext cx="2577395" cy="103989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>
              <a:cxnSpLocks/>
            </p:cNvCxnSpPr>
            <p:nvPr/>
          </p:nvCxnSpPr>
          <p:spPr>
            <a:xfrm rot="5160758">
              <a:off x="3347291" y="1789646"/>
              <a:ext cx="2463683" cy="3317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8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F2629-004E-B74F-6118-1C5F83F8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C1BA8-CB60-88EC-11CE-97B5B0656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Architecture </a:t>
            </a:r>
            <a:br>
              <a:rPr lang="en-US" dirty="0"/>
            </a:br>
            <a:r>
              <a:rPr lang="en-US" sz="4800" dirty="0"/>
              <a:t>Seminar/Proseminar</a:t>
            </a:r>
            <a:br>
              <a:rPr lang="en-US" sz="4800" dirty="0"/>
            </a:br>
            <a:r>
              <a:rPr lang="en-US" sz="4400" dirty="0"/>
              <a:t>Lecture 1b: Example Presentation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C7626-D4A9-0EEA-C58E-F8A0AB5C8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 Giray Yaglikci</a:t>
            </a:r>
          </a:p>
          <a:p>
            <a:r>
              <a:rPr lang="en-US" dirty="0"/>
              <a:t>27 April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8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11D85A-505F-1293-1550-8D6CA2BD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RowHammer: A Prime Example of Read Disturbance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4986B-8B45-2352-A51E-0D8F4605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3A6D24-1EDD-ABFF-1E71-5A1801B9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DAF2AF74-2A14-411D-17FD-76611A40D3A7}"/>
              </a:ext>
            </a:extLst>
          </p:cNvPr>
          <p:cNvSpPr txBox="1"/>
          <p:nvPr/>
        </p:nvSpPr>
        <p:spPr>
          <a:xfrm>
            <a:off x="1919289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sz="2600" dirty="0">
              <a:solidFill>
                <a:prstClr val="black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89C6442-B924-3933-1B21-940FEF49144C}"/>
              </a:ext>
            </a:extLst>
          </p:cNvPr>
          <p:cNvSpPr/>
          <p:nvPr/>
        </p:nvSpPr>
        <p:spPr>
          <a:xfrm>
            <a:off x="2103893" y="1044306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05B9F21F-8E26-1C4F-29A9-68623BDEEF02}"/>
              </a:ext>
            </a:extLst>
          </p:cNvPr>
          <p:cNvCxnSpPr>
            <a:cxnSpLocks/>
          </p:cNvCxnSpPr>
          <p:nvPr/>
        </p:nvCxnSpPr>
        <p:spPr>
          <a:xfrm>
            <a:off x="2548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3DBDD0FE-B200-BF91-903F-A23C0426EA59}"/>
              </a:ext>
            </a:extLst>
          </p:cNvPr>
          <p:cNvCxnSpPr>
            <a:cxnSpLocks/>
          </p:cNvCxnSpPr>
          <p:nvPr/>
        </p:nvCxnSpPr>
        <p:spPr>
          <a:xfrm>
            <a:off x="2548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3AC81A3F-3C15-AE73-03A6-4DF7B7E48E4D}"/>
              </a:ext>
            </a:extLst>
          </p:cNvPr>
          <p:cNvCxnSpPr>
            <a:cxnSpLocks/>
          </p:cNvCxnSpPr>
          <p:nvPr/>
        </p:nvCxnSpPr>
        <p:spPr>
          <a:xfrm>
            <a:off x="2548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71F84BF0-FB1E-9A42-3913-5B6FC74E9A39}"/>
              </a:ext>
            </a:extLst>
          </p:cNvPr>
          <p:cNvCxnSpPr>
            <a:cxnSpLocks/>
          </p:cNvCxnSpPr>
          <p:nvPr/>
        </p:nvCxnSpPr>
        <p:spPr>
          <a:xfrm>
            <a:off x="2548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D562D48D-5655-5C44-5E4A-60E71612B189}"/>
              </a:ext>
            </a:extLst>
          </p:cNvPr>
          <p:cNvCxnSpPr>
            <a:cxnSpLocks/>
          </p:cNvCxnSpPr>
          <p:nvPr/>
        </p:nvCxnSpPr>
        <p:spPr>
          <a:xfrm>
            <a:off x="2548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2161C423-0C6E-D157-6705-C7D9B76E1A03}"/>
              </a:ext>
            </a:extLst>
          </p:cNvPr>
          <p:cNvSpPr/>
          <p:nvPr/>
        </p:nvSpPr>
        <p:spPr>
          <a:xfrm>
            <a:off x="2960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C2056EF7-F070-D82E-9524-48EE1FC5E3C6}"/>
              </a:ext>
            </a:extLst>
          </p:cNvPr>
          <p:cNvSpPr/>
          <p:nvPr/>
        </p:nvSpPr>
        <p:spPr>
          <a:xfrm>
            <a:off x="2960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2E087254-B22B-5FBB-E57F-840C77CDA6A2}"/>
              </a:ext>
            </a:extLst>
          </p:cNvPr>
          <p:cNvSpPr/>
          <p:nvPr/>
        </p:nvSpPr>
        <p:spPr>
          <a:xfrm>
            <a:off x="2960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3263022C-A989-BB73-1C3A-E86788D0D1D0}"/>
              </a:ext>
            </a:extLst>
          </p:cNvPr>
          <p:cNvSpPr/>
          <p:nvPr/>
        </p:nvSpPr>
        <p:spPr>
          <a:xfrm>
            <a:off x="2960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C83016E8-4A0A-42B6-B4E7-9048E39D609D}"/>
              </a:ext>
            </a:extLst>
          </p:cNvPr>
          <p:cNvSpPr/>
          <p:nvPr/>
        </p:nvSpPr>
        <p:spPr>
          <a:xfrm>
            <a:off x="2960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96444AAC-2116-C619-5322-89AEA010139D}"/>
              </a:ext>
            </a:extLst>
          </p:cNvPr>
          <p:cNvSpPr/>
          <p:nvPr/>
        </p:nvSpPr>
        <p:spPr>
          <a:xfrm>
            <a:off x="2960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3997D892-9D83-189B-2DDE-000F5E06B87D}"/>
              </a:ext>
            </a:extLst>
          </p:cNvPr>
          <p:cNvGrpSpPr/>
          <p:nvPr/>
        </p:nvGrpSpPr>
        <p:grpSpPr>
          <a:xfrm>
            <a:off x="2952645" y="2311227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542D8C9D-8E85-F9A9-54F9-66AFC88DBE2B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5FA922A4-2EEF-8E83-A754-9B78C80324A9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A43676F3-AD0C-2146-7BF1-B6FD8FE7A6D5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102EC957-4CDA-176B-01D0-E887DEAD5CD7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5DE6CD2D-A359-06DB-00A7-507136BB8581}"/>
              </a:ext>
            </a:extLst>
          </p:cNvPr>
          <p:cNvGrpSpPr/>
          <p:nvPr/>
        </p:nvGrpSpPr>
        <p:grpSpPr>
          <a:xfrm>
            <a:off x="2952645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F6D375FE-34F1-D7AB-DA7F-2A59750AC324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B30B827F-1FE6-B4CC-38AB-68FFC5D9304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5560586-E7CF-3D54-1930-B989D73AAC93}"/>
              </a:ext>
            </a:extLst>
          </p:cNvPr>
          <p:cNvGrpSpPr/>
          <p:nvPr/>
        </p:nvGrpSpPr>
        <p:grpSpPr>
          <a:xfrm>
            <a:off x="2949312" y="1638893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A2C13724-619D-9A0E-7925-E34A82ADF05E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33E5ADE1-64A6-F24B-9646-0A83D5C34B34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B2B290C6-F8A5-140F-522F-45A4713D2C0A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393744DC-B575-3FFA-FAA1-5293DD509216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911B5BB-7E35-A673-6033-325B38DA54F4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A7CEA983-C685-F274-07BC-40F32456B090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4</a:t>
              </a: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2DAFCD94-9B50-41FB-8F3C-383D33F2D4C1}"/>
              </a:ext>
            </a:extLst>
          </p:cNvPr>
          <p:cNvGrpSpPr/>
          <p:nvPr/>
        </p:nvGrpSpPr>
        <p:grpSpPr>
          <a:xfrm>
            <a:off x="7057824" y="1698202"/>
            <a:ext cx="2210285" cy="3181114"/>
            <a:chOff x="5533823" y="1324203"/>
            <a:chExt cx="2210285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B259FBC4-FA1E-DB17-6295-72BE0322E51A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03185C00-18BF-4F3A-3EE2-777F95737453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FF066787-8853-D261-A1C0-AAF2436396A6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284CA514-3C1A-88E6-C922-408013463891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253CBF00-7D50-D927-A168-9AC3B5BB6820}"/>
                </a:ext>
              </a:extLst>
            </p:cNvPr>
            <p:cNvSpPr/>
            <p:nvPr/>
          </p:nvSpPr>
          <p:spPr>
            <a:xfrm>
              <a:off x="5533823" y="2685155"/>
              <a:ext cx="21348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 dirty="0">
                  <a:solidFill>
                    <a:srgbClr val="C00000"/>
                  </a:solidFill>
                  <a:latin typeface="+mj-lt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39ED1418-A1C5-F18F-F4C9-F66C2297C129}"/>
              </a:ext>
            </a:extLst>
          </p:cNvPr>
          <p:cNvGrpSpPr/>
          <p:nvPr/>
        </p:nvGrpSpPr>
        <p:grpSpPr>
          <a:xfrm>
            <a:off x="2960071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1A8BFF11-96C4-62B2-9585-79B6A448FA2D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1655121F-2E1F-E7CF-86A4-BC757EE83249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</p:grpSp>
      <p:grpSp>
        <p:nvGrpSpPr>
          <p:cNvPr id="78" name="Group 6">
            <a:extLst>
              <a:ext uri="{FF2B5EF4-FFF2-40B4-BE49-F238E27FC236}">
                <a16:creationId xmlns:a16="http://schemas.microsoft.com/office/drawing/2014/main" id="{ABE3EC22-46FB-EC05-8C42-A8EF2B0CE634}"/>
              </a:ext>
            </a:extLst>
          </p:cNvPr>
          <p:cNvGrpSpPr/>
          <p:nvPr/>
        </p:nvGrpSpPr>
        <p:grpSpPr>
          <a:xfrm>
            <a:off x="2965588" y="2987585"/>
            <a:ext cx="6266955" cy="649632"/>
            <a:chOff x="-3913331" y="4700899"/>
            <a:chExt cx="6266955" cy="649632"/>
          </a:xfrm>
        </p:grpSpPr>
        <p:sp>
          <p:nvSpPr>
            <p:cNvPr id="79" name="Rectangle 50">
              <a:extLst>
                <a:ext uri="{FF2B5EF4-FFF2-40B4-BE49-F238E27FC236}">
                  <a16:creationId xmlns:a16="http://schemas.microsoft.com/office/drawing/2014/main" id="{FAAD1700-F945-7108-3FFF-068562066663}"/>
                </a:ext>
              </a:extLst>
            </p:cNvPr>
            <p:cNvSpPr/>
            <p:nvPr/>
          </p:nvSpPr>
          <p:spPr>
            <a:xfrm>
              <a:off x="-3913331" y="4700899"/>
              <a:ext cx="6266955" cy="649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0CECECAA-936A-7498-65E0-6469B3DA9786}"/>
                </a:ext>
              </a:extLst>
            </p:cNvPr>
            <p:cNvSpPr txBox="1">
              <a:spLocks/>
            </p:cNvSpPr>
            <p:nvPr/>
          </p:nvSpPr>
          <p:spPr>
            <a:xfrm>
              <a:off x="-3776745" y="4729968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closed</a:t>
              </a:r>
            </a:p>
          </p:txBody>
        </p:sp>
      </p:grpSp>
      <p:sp>
        <p:nvSpPr>
          <p:cNvPr id="81" name="Rectangle 7">
            <a:extLst>
              <a:ext uri="{FF2B5EF4-FFF2-40B4-BE49-F238E27FC236}">
                <a16:creationId xmlns:a16="http://schemas.microsoft.com/office/drawing/2014/main" id="{E6C425FC-B3DC-29CE-1075-C8322C4B7BA5}"/>
              </a:ext>
            </a:extLst>
          </p:cNvPr>
          <p:cNvSpPr/>
          <p:nvPr/>
        </p:nvSpPr>
        <p:spPr>
          <a:xfrm>
            <a:off x="2103893" y="1082617"/>
            <a:ext cx="7984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Subarray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2" name="Multiply 70">
            <a:extLst>
              <a:ext uri="{FF2B5EF4-FFF2-40B4-BE49-F238E27FC236}">
                <a16:creationId xmlns:a16="http://schemas.microsoft.com/office/drawing/2014/main" id="{72A9B46C-A891-AB00-FD8F-D988B3F5D2BF}"/>
              </a:ext>
            </a:extLst>
          </p:cNvPr>
          <p:cNvSpPr/>
          <p:nvPr/>
        </p:nvSpPr>
        <p:spPr>
          <a:xfrm>
            <a:off x="6996748" y="2292999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83" name="Multiply 71">
            <a:extLst>
              <a:ext uri="{FF2B5EF4-FFF2-40B4-BE49-F238E27FC236}">
                <a16:creationId xmlns:a16="http://schemas.microsoft.com/office/drawing/2014/main" id="{ECEB3B0C-134E-FB84-0845-7CE10817ADE1}"/>
              </a:ext>
            </a:extLst>
          </p:cNvPr>
          <p:cNvSpPr/>
          <p:nvPr/>
        </p:nvSpPr>
        <p:spPr>
          <a:xfrm>
            <a:off x="4439080" y="3621736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id="{19052C9A-396D-2FA5-89C6-321E64014B5E}"/>
              </a:ext>
            </a:extLst>
          </p:cNvPr>
          <p:cNvGrpSpPr/>
          <p:nvPr/>
        </p:nvGrpSpPr>
        <p:grpSpPr>
          <a:xfrm>
            <a:off x="3020469" y="1625016"/>
            <a:ext cx="4243124" cy="3386177"/>
            <a:chOff x="1746836" y="1682309"/>
            <a:chExt cx="4243124" cy="3386177"/>
          </a:xfrm>
        </p:grpSpPr>
        <p:sp>
          <p:nvSpPr>
            <p:cNvPr id="85" name="Multiply 13">
              <a:extLst>
                <a:ext uri="{FF2B5EF4-FFF2-40B4-BE49-F238E27FC236}">
                  <a16:creationId xmlns:a16="http://schemas.microsoft.com/office/drawing/2014/main" id="{B29546BC-580B-B5FD-76A4-CF31F1B5FD2D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6" name="Multiply 69">
              <a:extLst>
                <a:ext uri="{FF2B5EF4-FFF2-40B4-BE49-F238E27FC236}">
                  <a16:creationId xmlns:a16="http://schemas.microsoft.com/office/drawing/2014/main" id="{F620C218-4DEA-8762-8500-1FC83966FCCD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7" name="Multiply 72">
              <a:extLst>
                <a:ext uri="{FF2B5EF4-FFF2-40B4-BE49-F238E27FC236}">
                  <a16:creationId xmlns:a16="http://schemas.microsoft.com/office/drawing/2014/main" id="{DC6DB202-66CE-9380-77B4-14A4282A340E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Multiply 73">
              <a:extLst>
                <a:ext uri="{FF2B5EF4-FFF2-40B4-BE49-F238E27FC236}">
                  <a16:creationId xmlns:a16="http://schemas.microsoft.com/office/drawing/2014/main" id="{0C1BD16A-55EC-4152-14CD-6D061892F181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26BBB74-307D-F584-DAEC-DB422D63AB78}"/>
              </a:ext>
            </a:extLst>
          </p:cNvPr>
          <p:cNvSpPr txBox="1">
            <a:spLocks/>
          </p:cNvSpPr>
          <p:nvPr/>
        </p:nvSpPr>
        <p:spPr>
          <a:xfrm>
            <a:off x="1599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500" dirty="0">
                <a:solidFill>
                  <a:prstClr val="black"/>
                </a:solidFill>
                <a:latin typeface="+mj-lt"/>
              </a:rPr>
              <a:t>Repeatedly </a:t>
            </a:r>
            <a:r>
              <a:rPr lang="en-US" sz="2500" b="1" dirty="0">
                <a:solidFill>
                  <a:srgbClr val="538234"/>
                </a:solidFill>
                <a:latin typeface="+mj-lt"/>
              </a:rPr>
              <a:t>opening</a:t>
            </a:r>
            <a:r>
              <a:rPr lang="en-US" sz="2500" dirty="0">
                <a:solidFill>
                  <a:srgbClr val="538234"/>
                </a:solidFill>
                <a:latin typeface="+mj-lt"/>
              </a:rPr>
              <a:t> (activating) </a:t>
            </a:r>
            <a:r>
              <a:rPr lang="en-US" sz="2500" dirty="0">
                <a:solidFill>
                  <a:prstClr val="black"/>
                </a:solidFill>
                <a:latin typeface="+mj-lt"/>
              </a:rPr>
              <a:t>and </a:t>
            </a:r>
            <a:r>
              <a:rPr lang="en-US" sz="2500" b="1" dirty="0">
                <a:solidFill>
                  <a:srgbClr val="C00000"/>
                </a:solidFill>
                <a:latin typeface="+mj-lt"/>
              </a:rPr>
              <a:t>closing</a:t>
            </a:r>
            <a:r>
              <a:rPr lang="en-US" sz="2500" dirty="0">
                <a:solidFill>
                  <a:srgbClr val="C00000"/>
                </a:solidFill>
                <a:latin typeface="+mj-lt"/>
              </a:rPr>
              <a:t> (</a:t>
            </a:r>
            <a:r>
              <a:rPr lang="en-US" sz="2500" dirty="0" err="1">
                <a:solidFill>
                  <a:srgbClr val="C00000"/>
                </a:solidFill>
                <a:latin typeface="+mj-lt"/>
              </a:rPr>
              <a:t>precharging</a:t>
            </a:r>
            <a:r>
              <a:rPr lang="en-US" sz="2500" dirty="0">
                <a:solidFill>
                  <a:srgbClr val="C00000"/>
                </a:solidFill>
                <a:latin typeface="+mj-lt"/>
              </a:rPr>
              <a:t>) </a:t>
            </a:r>
          </a:p>
          <a:p>
            <a:pPr marL="0" indent="0" algn="ctr">
              <a:buNone/>
              <a:defRPr/>
            </a:pPr>
            <a:r>
              <a:rPr lang="en-US" sz="2500" dirty="0">
                <a:solidFill>
                  <a:prstClr val="black"/>
                </a:solidFill>
                <a:latin typeface="+mj-lt"/>
              </a:rPr>
              <a:t>a DRAM row causes </a:t>
            </a:r>
            <a:r>
              <a:rPr lang="en-US" sz="2500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read disturbance bitflips</a:t>
            </a:r>
            <a:r>
              <a:rPr lang="en-US" sz="2500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+mj-lt"/>
              </a:rPr>
              <a:t>in nearby cells</a:t>
            </a:r>
            <a:endParaRPr lang="en-US" sz="25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0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1404A-CA65-D9EF-ED13-3BC0011D6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81500E-EBEF-4411-25F1-22AF2D70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 Disturbance Vulnerabilities (I) 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3114-5B4C-52EB-E987-6411F19A7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11F76F-9CB1-7CA6-B8FB-883F0C52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55EC0E3C-15BC-B9F9-FA65-742A56FB4383}"/>
              </a:ext>
            </a:extLst>
          </p:cNvPr>
          <p:cNvSpPr txBox="1"/>
          <p:nvPr/>
        </p:nvSpPr>
        <p:spPr>
          <a:xfrm>
            <a:off x="1919289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sz="2600" dirty="0">
              <a:solidFill>
                <a:prstClr val="black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1B54FEA5-CB78-E973-D156-6FB4913829D3}"/>
              </a:ext>
            </a:extLst>
          </p:cNvPr>
          <p:cNvSpPr/>
          <p:nvPr/>
        </p:nvSpPr>
        <p:spPr>
          <a:xfrm>
            <a:off x="2103893" y="1044306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4332FEA4-7C60-2A73-E340-A7CE36F7AC3C}"/>
              </a:ext>
            </a:extLst>
          </p:cNvPr>
          <p:cNvCxnSpPr>
            <a:cxnSpLocks/>
          </p:cNvCxnSpPr>
          <p:nvPr/>
        </p:nvCxnSpPr>
        <p:spPr>
          <a:xfrm>
            <a:off x="2548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92B5D2B0-9036-8B6D-2030-5308A5B1B5A4}"/>
              </a:ext>
            </a:extLst>
          </p:cNvPr>
          <p:cNvCxnSpPr>
            <a:cxnSpLocks/>
          </p:cNvCxnSpPr>
          <p:nvPr/>
        </p:nvCxnSpPr>
        <p:spPr>
          <a:xfrm>
            <a:off x="2548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8B8CF439-E7FF-B6F6-DE05-FCCE3BDD30CC}"/>
              </a:ext>
            </a:extLst>
          </p:cNvPr>
          <p:cNvCxnSpPr>
            <a:cxnSpLocks/>
          </p:cNvCxnSpPr>
          <p:nvPr/>
        </p:nvCxnSpPr>
        <p:spPr>
          <a:xfrm>
            <a:off x="2548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46023563-4661-D997-68DE-15281F886A31}"/>
              </a:ext>
            </a:extLst>
          </p:cNvPr>
          <p:cNvCxnSpPr>
            <a:cxnSpLocks/>
          </p:cNvCxnSpPr>
          <p:nvPr/>
        </p:nvCxnSpPr>
        <p:spPr>
          <a:xfrm>
            <a:off x="2548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7933F5DE-2F94-428E-F329-763E3D8FEDD3}"/>
              </a:ext>
            </a:extLst>
          </p:cNvPr>
          <p:cNvCxnSpPr>
            <a:cxnSpLocks/>
          </p:cNvCxnSpPr>
          <p:nvPr/>
        </p:nvCxnSpPr>
        <p:spPr>
          <a:xfrm>
            <a:off x="2548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44F0E2BD-7FC5-5CDA-C3BF-0B79B979BDEB}"/>
              </a:ext>
            </a:extLst>
          </p:cNvPr>
          <p:cNvSpPr/>
          <p:nvPr/>
        </p:nvSpPr>
        <p:spPr>
          <a:xfrm>
            <a:off x="2960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D985BCFE-99AD-266B-55F7-A439A3E9786F}"/>
              </a:ext>
            </a:extLst>
          </p:cNvPr>
          <p:cNvSpPr/>
          <p:nvPr/>
        </p:nvSpPr>
        <p:spPr>
          <a:xfrm>
            <a:off x="2960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0B641ECC-AFAE-BB4E-FD1F-78723E9D5004}"/>
              </a:ext>
            </a:extLst>
          </p:cNvPr>
          <p:cNvSpPr/>
          <p:nvPr/>
        </p:nvSpPr>
        <p:spPr>
          <a:xfrm>
            <a:off x="2960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83B6B9A6-32C6-AF49-6380-98DE33486B01}"/>
              </a:ext>
            </a:extLst>
          </p:cNvPr>
          <p:cNvSpPr/>
          <p:nvPr/>
        </p:nvSpPr>
        <p:spPr>
          <a:xfrm>
            <a:off x="2960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207A6E64-0A35-EEEB-7DD5-22502A0D1AA5}"/>
              </a:ext>
            </a:extLst>
          </p:cNvPr>
          <p:cNvSpPr/>
          <p:nvPr/>
        </p:nvSpPr>
        <p:spPr>
          <a:xfrm>
            <a:off x="2960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2CB87745-EB08-B7F0-9B4A-8AFD2B2DD86A}"/>
              </a:ext>
            </a:extLst>
          </p:cNvPr>
          <p:cNvSpPr/>
          <p:nvPr/>
        </p:nvSpPr>
        <p:spPr>
          <a:xfrm>
            <a:off x="2960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prstClr val="black"/>
                </a:solidFill>
                <a:latin typeface="+mj-lt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251E76F4-5902-9C8A-3A29-D22FE955967A}"/>
              </a:ext>
            </a:extLst>
          </p:cNvPr>
          <p:cNvGrpSpPr/>
          <p:nvPr/>
        </p:nvGrpSpPr>
        <p:grpSpPr>
          <a:xfrm>
            <a:off x="2952645" y="2311227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4ADF2FC7-EAF5-821A-489F-56E1D96920CF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6A8A5285-A933-3673-304E-AFFEE0E122D1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790F8C37-7D82-AA23-A6ED-87FFFA08A523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BA1B9453-6521-EB5A-BEFE-5D4C5B47285F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DE7535FF-77BB-71AA-A08C-6AAA30BC5B05}"/>
              </a:ext>
            </a:extLst>
          </p:cNvPr>
          <p:cNvGrpSpPr/>
          <p:nvPr/>
        </p:nvGrpSpPr>
        <p:grpSpPr>
          <a:xfrm>
            <a:off x="2952645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5981FF0E-BB2C-C960-5690-1109B5F48814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CA43DEDC-4333-DAAD-87FE-891E9F9486A1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C5014BE-5304-2BE7-1E84-B75FB9125E9A}"/>
              </a:ext>
            </a:extLst>
          </p:cNvPr>
          <p:cNvGrpSpPr/>
          <p:nvPr/>
        </p:nvGrpSpPr>
        <p:grpSpPr>
          <a:xfrm>
            <a:off x="2949312" y="1638893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7FBFF950-2568-E91F-5A23-3B1EF20F94E1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3DCECD77-6B77-F94E-A941-C291D0898F2F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909EAE7A-407D-4DA8-44D9-F0FBC82BC14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5985355-A220-5A3A-A4AD-8DC88991ACD9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62935062-C4F3-7661-8DF6-4AD727292D5A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34C8F850-0A77-F316-BD81-ADF9C442BEFE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4</a:t>
              </a: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9028C3FE-F52E-C00F-1242-021313E6B28F}"/>
              </a:ext>
            </a:extLst>
          </p:cNvPr>
          <p:cNvGrpSpPr/>
          <p:nvPr/>
        </p:nvGrpSpPr>
        <p:grpSpPr>
          <a:xfrm>
            <a:off x="7057824" y="1698202"/>
            <a:ext cx="2210285" cy="3181114"/>
            <a:chOff x="5533823" y="1324203"/>
            <a:chExt cx="2210285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DAB3F355-E027-B63B-E937-06848988458D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7185C33D-DDCA-3326-3C1A-6C3E5E8BE28C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9D5BA0BD-74D2-C2D3-88AD-66E2EC40A6D0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FBC6173A-CC18-473A-07BF-0FB7CAFCCF1F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>
                  <a:solidFill>
                    <a:srgbClr val="ED7D31"/>
                  </a:solidFill>
                  <a:latin typeface="+mj-lt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6612602F-2F52-B0C3-82A9-AAA04D27D71C}"/>
                </a:ext>
              </a:extLst>
            </p:cNvPr>
            <p:cNvSpPr/>
            <p:nvPr/>
          </p:nvSpPr>
          <p:spPr>
            <a:xfrm>
              <a:off x="5533823" y="2685155"/>
              <a:ext cx="21348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i="1" dirty="0">
                  <a:solidFill>
                    <a:srgbClr val="C00000"/>
                  </a:solidFill>
                  <a:latin typeface="+mj-lt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6F9673DE-25CE-9157-26B6-883B643AFBDE}"/>
              </a:ext>
            </a:extLst>
          </p:cNvPr>
          <p:cNvGrpSpPr/>
          <p:nvPr/>
        </p:nvGrpSpPr>
        <p:grpSpPr>
          <a:xfrm>
            <a:off x="2960071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54A71F2A-72A2-778E-C8FB-C19CF8773C8B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>
                  <a:solidFill>
                    <a:prstClr val="black"/>
                  </a:solidFill>
                  <a:latin typeface="+mj-lt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B0EAC041-A723-F4FE-574F-65A2586A108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200" b="1" i="1">
                  <a:solidFill>
                    <a:srgbClr val="FF0000"/>
                  </a:solidFill>
                  <a:latin typeface="+mj-lt"/>
                </a:rPr>
                <a:t>open</a:t>
              </a:r>
            </a:p>
          </p:txBody>
        </p:sp>
      </p:grpSp>
      <p:sp>
        <p:nvSpPr>
          <p:cNvPr id="81" name="Rectangle 7">
            <a:extLst>
              <a:ext uri="{FF2B5EF4-FFF2-40B4-BE49-F238E27FC236}">
                <a16:creationId xmlns:a16="http://schemas.microsoft.com/office/drawing/2014/main" id="{38DB323B-244C-B4D8-D28D-2B92BCF2320F}"/>
              </a:ext>
            </a:extLst>
          </p:cNvPr>
          <p:cNvSpPr/>
          <p:nvPr/>
        </p:nvSpPr>
        <p:spPr>
          <a:xfrm>
            <a:off x="2103893" y="1082617"/>
            <a:ext cx="7984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Subarray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2" name="Multiply 70">
            <a:extLst>
              <a:ext uri="{FF2B5EF4-FFF2-40B4-BE49-F238E27FC236}">
                <a16:creationId xmlns:a16="http://schemas.microsoft.com/office/drawing/2014/main" id="{DE3E8D8F-D9F0-5C04-2980-3E43AC9479B8}"/>
              </a:ext>
            </a:extLst>
          </p:cNvPr>
          <p:cNvSpPr/>
          <p:nvPr/>
        </p:nvSpPr>
        <p:spPr>
          <a:xfrm>
            <a:off x="6996748" y="2292999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83" name="Multiply 71">
            <a:extLst>
              <a:ext uri="{FF2B5EF4-FFF2-40B4-BE49-F238E27FC236}">
                <a16:creationId xmlns:a16="http://schemas.microsoft.com/office/drawing/2014/main" id="{F4E71F48-FE7B-FE62-0057-084681C5C171}"/>
              </a:ext>
            </a:extLst>
          </p:cNvPr>
          <p:cNvSpPr/>
          <p:nvPr/>
        </p:nvSpPr>
        <p:spPr>
          <a:xfrm>
            <a:off x="4439080" y="3621736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id="{6ECFC8A7-8E83-66EB-BE97-3D9C33A2B6DF}"/>
              </a:ext>
            </a:extLst>
          </p:cNvPr>
          <p:cNvGrpSpPr/>
          <p:nvPr/>
        </p:nvGrpSpPr>
        <p:grpSpPr>
          <a:xfrm>
            <a:off x="3020469" y="1625016"/>
            <a:ext cx="4243124" cy="3386177"/>
            <a:chOff x="1746836" y="1682309"/>
            <a:chExt cx="4243124" cy="3386177"/>
          </a:xfrm>
        </p:grpSpPr>
        <p:sp>
          <p:nvSpPr>
            <p:cNvPr id="85" name="Multiply 13">
              <a:extLst>
                <a:ext uri="{FF2B5EF4-FFF2-40B4-BE49-F238E27FC236}">
                  <a16:creationId xmlns:a16="http://schemas.microsoft.com/office/drawing/2014/main" id="{4E1E1C0B-632E-D742-8FDD-DB0296F944B8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6" name="Multiply 69">
              <a:extLst>
                <a:ext uri="{FF2B5EF4-FFF2-40B4-BE49-F238E27FC236}">
                  <a16:creationId xmlns:a16="http://schemas.microsoft.com/office/drawing/2014/main" id="{4CB68C00-2765-13DD-D227-F34B5BF38B49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7" name="Multiply 72">
              <a:extLst>
                <a:ext uri="{FF2B5EF4-FFF2-40B4-BE49-F238E27FC236}">
                  <a16:creationId xmlns:a16="http://schemas.microsoft.com/office/drawing/2014/main" id="{F889A0A5-65A3-CBB5-B7BF-BD14CC5A447A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Multiply 73">
              <a:extLst>
                <a:ext uri="{FF2B5EF4-FFF2-40B4-BE49-F238E27FC236}">
                  <a16:creationId xmlns:a16="http://schemas.microsoft.com/office/drawing/2014/main" id="{6767ECCD-1A0E-FCF4-5A51-F8B5C81EAB20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389C167-A8E9-6150-D280-4C0B9F7E3482}"/>
              </a:ext>
            </a:extLst>
          </p:cNvPr>
          <p:cNvSpPr txBox="1">
            <a:spLocks/>
          </p:cNvSpPr>
          <p:nvPr/>
        </p:nvSpPr>
        <p:spPr>
          <a:xfrm>
            <a:off x="1599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+mj-lt"/>
              </a:rPr>
              <a:t>The minimum number of activations that causes a bitflip is called </a:t>
            </a:r>
            <a:r>
              <a:rPr lang="en-US" sz="2800" b="1" dirty="0">
                <a:solidFill>
                  <a:srgbClr val="FF5F25"/>
                </a:solidFill>
                <a:latin typeface="+mj-lt"/>
              </a:rPr>
              <a:t>the </a:t>
            </a:r>
            <a:r>
              <a:rPr lang="en-US" sz="2800" b="1" dirty="0" err="1">
                <a:solidFill>
                  <a:srgbClr val="FF5F25"/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rgbClr val="FF5F25"/>
                </a:solidFill>
                <a:latin typeface="+mj-lt"/>
              </a:rPr>
              <a:t> threshold (N</a:t>
            </a:r>
            <a:r>
              <a:rPr lang="en-US" sz="2800" b="1" baseline="-25000" dirty="0">
                <a:solidFill>
                  <a:srgbClr val="FF5F25"/>
                </a:solidFill>
                <a:latin typeface="+mj-lt"/>
              </a:rPr>
              <a:t>RH</a:t>
            </a:r>
            <a:r>
              <a:rPr lang="en-US" sz="2800" b="1" dirty="0">
                <a:solidFill>
                  <a:srgbClr val="FF5F25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448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[1777287361858]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3DB414E-578C-BD47-99BC-CC083D672158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7e7f6604-9a68-43b1-832e-f4703bb4482e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42689</TotalTime>
  <Words>6974</Words>
  <Application>Microsoft Macintosh PowerPoint</Application>
  <PresentationFormat>Widescreen</PresentationFormat>
  <Paragraphs>1242</Paragraphs>
  <Slides>70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Cambria</vt:lpstr>
      <vt:lpstr>Arial</vt:lpstr>
      <vt:lpstr>Aptos</vt:lpstr>
      <vt:lpstr>Montserrat</vt:lpstr>
      <vt:lpstr>Tahoma</vt:lpstr>
      <vt:lpstr>Garamond</vt:lpstr>
      <vt:lpstr>Wingdings</vt:lpstr>
      <vt:lpstr>Office Theme [1777287361858]</vt:lpstr>
      <vt:lpstr>Computer Architecture  Seminar/Proseminar Lecture 1b: Example Presentation</vt:lpstr>
      <vt:lpstr> BreakHammer: Enhancing RowHammer Mitigations by Carefully Throttling Suspect Threads</vt:lpstr>
      <vt:lpstr>Executive Summary</vt:lpstr>
      <vt:lpstr>Taking a Step Back: What is an Executive Summary?</vt:lpstr>
      <vt:lpstr>Outline</vt:lpstr>
      <vt:lpstr>DRAM Organization</vt:lpstr>
      <vt:lpstr>DRAM Organization</vt:lpstr>
      <vt:lpstr>RowHammer: A Prime Example of Read Disturbance</vt:lpstr>
      <vt:lpstr>Read Disturbance Vulnerabilities (I)  </vt:lpstr>
      <vt:lpstr>Read Disturbance Vulnerabilities (II)</vt:lpstr>
      <vt:lpstr>Read Disturbance Vulnerabilities (II)</vt:lpstr>
      <vt:lpstr>RowHammer-Preventive Actions</vt:lpstr>
      <vt:lpstr>Preventive Refresh as a RowHammer-Preventive Action</vt:lpstr>
      <vt:lpstr>Row Migration as a RowHammer-Preventive Action</vt:lpstr>
      <vt:lpstr>Outline</vt:lpstr>
      <vt:lpstr>Root Cause of Performance Overhead</vt:lpstr>
      <vt:lpstr>RowHammer Mitigation Performance Overhead</vt:lpstr>
      <vt:lpstr>RowHammer Mitigation Performance Overhead</vt:lpstr>
      <vt:lpstr>Presenting a Plot</vt:lpstr>
      <vt:lpstr>Memory Performance Attack</vt:lpstr>
      <vt:lpstr>Problem &amp; Goal</vt:lpstr>
      <vt:lpstr>Outline</vt:lpstr>
      <vt:lpstr>Key Idea</vt:lpstr>
      <vt:lpstr>BreakHammer: Overview</vt:lpstr>
      <vt:lpstr>BreakHammer: Overview</vt:lpstr>
      <vt:lpstr>Observing RowHammer-Preventive Actions</vt:lpstr>
      <vt:lpstr>Score Attribution Method</vt:lpstr>
      <vt:lpstr>Integration Showcase</vt:lpstr>
      <vt:lpstr>Integration Showcase</vt:lpstr>
      <vt:lpstr>Integration Showcase with PARA (I)</vt:lpstr>
      <vt:lpstr>Integration Showcase with PARA (II)</vt:lpstr>
      <vt:lpstr>Integration Showcase</vt:lpstr>
      <vt:lpstr>Integration Showcase with PRAC (I)</vt:lpstr>
      <vt:lpstr>Integration Showcase with PRAC (II)</vt:lpstr>
      <vt:lpstr>Integration with Other Mechanisms</vt:lpstr>
      <vt:lpstr>BreakHammer: Overview</vt:lpstr>
      <vt:lpstr>Identifying Suspect Threads: An Example</vt:lpstr>
      <vt:lpstr>BreakHammer: Overview</vt:lpstr>
      <vt:lpstr>Throttling Memory Bandwidth Usage of Suspect Threads</vt:lpstr>
      <vt:lpstr>Restoring Memory Bandwidth of Suspect Threads</vt:lpstr>
      <vt:lpstr>Outline</vt:lpstr>
      <vt:lpstr>Evaluation Methodology</vt:lpstr>
      <vt:lpstr>Evaluation Results</vt:lpstr>
      <vt:lpstr>Evaluation Results</vt:lpstr>
      <vt:lpstr>Preventive Action Count and Its Scaling</vt:lpstr>
      <vt:lpstr>Preventive Action Count and Its Scaling</vt:lpstr>
      <vt:lpstr>Preventive Action Count and Its Scaling</vt:lpstr>
      <vt:lpstr>Memory Latency Impact at NRH=64</vt:lpstr>
      <vt:lpstr>Memory Latency Impact at NRH=64</vt:lpstr>
      <vt:lpstr>Performance Impact and Its Scaling</vt:lpstr>
      <vt:lpstr>Performance Impact and Its Scaling</vt:lpstr>
      <vt:lpstr>DRAM Energy Impact and Its Scaling</vt:lpstr>
      <vt:lpstr>DRAM Energy Impact and Its Scaling</vt:lpstr>
      <vt:lpstr>Under Attack Summary</vt:lpstr>
      <vt:lpstr>Evaluation Results</vt:lpstr>
      <vt:lpstr>No Attack Summary</vt:lpstr>
      <vt:lpstr>More in the Paper</vt:lpstr>
      <vt:lpstr>The Paper</vt:lpstr>
      <vt:lpstr>Outline</vt:lpstr>
      <vt:lpstr>Conclusion</vt:lpstr>
      <vt:lpstr>Open Source and Artifact Evaluated</vt:lpstr>
      <vt:lpstr> BreakHammer: Enhancing RowHammer Mitigations by Carefully Throttling Suspect Threads</vt:lpstr>
      <vt:lpstr>Strengths</vt:lpstr>
      <vt:lpstr>Weaknesses</vt:lpstr>
      <vt:lpstr>Avoid Rat Hole Discussions</vt:lpstr>
      <vt:lpstr>Every work has strengths and weaknesses</vt:lpstr>
      <vt:lpstr>Discussion Points</vt:lpstr>
      <vt:lpstr>Discussion Points</vt:lpstr>
      <vt:lpstr>Discussion Points</vt:lpstr>
      <vt:lpstr>Computer Architecture  Seminar/Proseminar Lecture 1b: Example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Abdullah Giray Yağlıkçı</dc:creator>
  <cp:lastModifiedBy>Abdullah Giray Yağlıkçı</cp:lastModifiedBy>
  <cp:revision>62</cp:revision>
  <dcterms:created xsi:type="dcterms:W3CDTF">2026-03-13T20:03:50Z</dcterms:created>
  <dcterms:modified xsi:type="dcterms:W3CDTF">2026-04-27T16:00:37Z</dcterms:modified>
</cp:coreProperties>
</file>